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6" r:id="rId2"/>
    <p:sldId id="316" r:id="rId3"/>
    <p:sldId id="317" r:id="rId4"/>
    <p:sldId id="344" r:id="rId5"/>
    <p:sldId id="322" r:id="rId6"/>
    <p:sldId id="325" r:id="rId7"/>
    <p:sldId id="284" r:id="rId8"/>
    <p:sldId id="273" r:id="rId9"/>
    <p:sldId id="285" r:id="rId10"/>
    <p:sldId id="286" r:id="rId11"/>
    <p:sldId id="287" r:id="rId12"/>
    <p:sldId id="257" r:id="rId13"/>
    <p:sldId id="318" r:id="rId14"/>
    <p:sldId id="259" r:id="rId15"/>
    <p:sldId id="260" r:id="rId16"/>
    <p:sldId id="345" r:id="rId17"/>
    <p:sldId id="299" r:id="rId18"/>
    <p:sldId id="275" r:id="rId19"/>
    <p:sldId id="276" r:id="rId20"/>
    <p:sldId id="258" r:id="rId21"/>
    <p:sldId id="326" r:id="rId22"/>
    <p:sldId id="269" r:id="rId23"/>
    <p:sldId id="327" r:id="rId24"/>
    <p:sldId id="328" r:id="rId25"/>
    <p:sldId id="329" r:id="rId26"/>
    <p:sldId id="330" r:id="rId27"/>
    <p:sldId id="270" r:id="rId28"/>
    <p:sldId id="288" r:id="rId29"/>
    <p:sldId id="319" r:id="rId30"/>
    <p:sldId id="320" r:id="rId31"/>
    <p:sldId id="282" r:id="rId3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1"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1"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1"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1"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33"/>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105" d="100"/>
          <a:sy n="105" d="100"/>
        </p:scale>
        <p:origin x="2096"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8C22EB10-DE35-43BD-9C3C-E464F5AF60AA}" type="datetimeFigureOut">
              <a:rPr lang="en-US"/>
              <a:pPr>
                <a:defRPr/>
              </a:pPr>
              <a:t>8/12/20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084931B5-224C-4D58-B348-642DE685DC7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77E80C5-A4EF-4ABB-AF62-A95F81514ECC}" type="datetime1">
              <a:rPr lang="en-US"/>
              <a:pPr>
                <a:defRPr/>
              </a:pPr>
              <a:t>8/12/20</a:t>
            </a:fld>
            <a:endParaRPr lang="en-US"/>
          </a:p>
        </p:txBody>
      </p:sp>
      <p:sp>
        <p:nvSpPr>
          <p:cNvPr id="5" name="Slide Number Placeholder 5"/>
          <p:cNvSpPr>
            <a:spLocks noGrp="1"/>
          </p:cNvSpPr>
          <p:nvPr>
            <p:ph type="sldNum" sz="quarter" idx="11"/>
          </p:nvPr>
        </p:nvSpPr>
        <p:spPr/>
        <p:txBody>
          <a:bodyPr/>
          <a:lstStyle>
            <a:lvl1pPr>
              <a:defRPr/>
            </a:lvl1pPr>
          </a:lstStyle>
          <a:p>
            <a:pPr>
              <a:defRPr/>
            </a:pPr>
            <a:fld id="{AC8D1DE2-5E44-4BA7-A38A-AD595B5801A1}"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347922E-48E8-40D0-B35B-92E2F2247BF3}" type="datetime1">
              <a:rPr lang="en-US"/>
              <a:pPr>
                <a:defRPr/>
              </a:pPr>
              <a:t>8/12/20</a:t>
            </a:fld>
            <a:endParaRPr lang="en-US"/>
          </a:p>
        </p:txBody>
      </p:sp>
      <p:sp>
        <p:nvSpPr>
          <p:cNvPr id="5" name="Slide Number Placeholder 5"/>
          <p:cNvSpPr>
            <a:spLocks noGrp="1"/>
          </p:cNvSpPr>
          <p:nvPr>
            <p:ph type="sldNum" sz="quarter" idx="11"/>
          </p:nvPr>
        </p:nvSpPr>
        <p:spPr/>
        <p:txBody>
          <a:bodyPr/>
          <a:lstStyle>
            <a:lvl1pPr>
              <a:defRPr/>
            </a:lvl1pPr>
          </a:lstStyle>
          <a:p>
            <a:pPr>
              <a:defRPr/>
            </a:pPr>
            <a:fld id="{7898C169-FC1D-4014-9C36-4600D18A83BD}"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B8E3A1-F5BC-45FD-BDF5-CF1309B55A12}" type="datetime1">
              <a:rPr lang="en-US"/>
              <a:pPr>
                <a:defRPr/>
              </a:pPr>
              <a:t>8/12/20</a:t>
            </a:fld>
            <a:endParaRPr lang="en-US"/>
          </a:p>
        </p:txBody>
      </p:sp>
      <p:sp>
        <p:nvSpPr>
          <p:cNvPr id="5" name="Slide Number Placeholder 5"/>
          <p:cNvSpPr>
            <a:spLocks noGrp="1"/>
          </p:cNvSpPr>
          <p:nvPr>
            <p:ph type="sldNum" sz="quarter" idx="11"/>
          </p:nvPr>
        </p:nvSpPr>
        <p:spPr/>
        <p:txBody>
          <a:bodyPr/>
          <a:lstStyle>
            <a:lvl1pPr>
              <a:defRPr/>
            </a:lvl1pPr>
          </a:lstStyle>
          <a:p>
            <a:pPr>
              <a:defRPr/>
            </a:pPr>
            <a:fld id="{CEC4CD01-6C08-4077-B14B-EA75B712B2F5}"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3C75DAF-135E-46BA-B831-043E8F1E0A6D}" type="datetime1">
              <a:rPr lang="en-US"/>
              <a:pPr>
                <a:defRPr/>
              </a:pPr>
              <a:t>8/12/20</a:t>
            </a:fld>
            <a:endParaRPr lang="en-US"/>
          </a:p>
        </p:txBody>
      </p:sp>
      <p:sp>
        <p:nvSpPr>
          <p:cNvPr id="5" name="Slide Number Placeholder 5"/>
          <p:cNvSpPr>
            <a:spLocks noGrp="1"/>
          </p:cNvSpPr>
          <p:nvPr>
            <p:ph type="sldNum" sz="quarter" idx="11"/>
          </p:nvPr>
        </p:nvSpPr>
        <p:spPr/>
        <p:txBody>
          <a:bodyPr/>
          <a:lstStyle>
            <a:lvl1pPr>
              <a:defRPr/>
            </a:lvl1pPr>
          </a:lstStyle>
          <a:p>
            <a:pPr>
              <a:defRPr/>
            </a:pPr>
            <a:fld id="{69F2357C-591C-4596-B785-D4BC4B9DC14F}"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8121327-5A73-4AA0-A109-25EAA6F09259}" type="datetime1">
              <a:rPr lang="en-US"/>
              <a:pPr>
                <a:defRPr/>
              </a:pPr>
              <a:t>8/12/20</a:t>
            </a:fld>
            <a:endParaRPr lang="en-US"/>
          </a:p>
        </p:txBody>
      </p:sp>
      <p:sp>
        <p:nvSpPr>
          <p:cNvPr id="5" name="Slide Number Placeholder 5"/>
          <p:cNvSpPr>
            <a:spLocks noGrp="1"/>
          </p:cNvSpPr>
          <p:nvPr>
            <p:ph type="sldNum" sz="quarter" idx="11"/>
          </p:nvPr>
        </p:nvSpPr>
        <p:spPr/>
        <p:txBody>
          <a:bodyPr/>
          <a:lstStyle>
            <a:lvl1pPr>
              <a:defRPr/>
            </a:lvl1pPr>
          </a:lstStyle>
          <a:p>
            <a:pPr>
              <a:defRPr/>
            </a:pPr>
            <a:fld id="{20559132-A146-408E-9C57-E8E135F25E3F}" type="slidenum">
              <a:rPr lang="en-US"/>
              <a:pPr>
                <a:defRPr/>
              </a:pPr>
              <a:t>‹#›</a:t>
            </a:fld>
            <a:endParaRPr 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fld id="{15B770FD-8336-4863-939D-3A7FDF55FF27}" type="datetime1">
              <a:rPr lang="en-US"/>
              <a:pPr>
                <a:defRPr/>
              </a:pPr>
              <a:t>8/12/20</a:t>
            </a:fld>
            <a:endParaRPr lang="en-US"/>
          </a:p>
        </p:txBody>
      </p:sp>
      <p:sp>
        <p:nvSpPr>
          <p:cNvPr id="6" name="Slide Number Placeholder 5"/>
          <p:cNvSpPr>
            <a:spLocks noGrp="1"/>
          </p:cNvSpPr>
          <p:nvPr>
            <p:ph type="sldNum" sz="quarter" idx="16"/>
          </p:nvPr>
        </p:nvSpPr>
        <p:spPr/>
        <p:txBody>
          <a:bodyPr/>
          <a:lstStyle>
            <a:lvl1pPr>
              <a:defRPr/>
            </a:lvl1pPr>
          </a:lstStyle>
          <a:p>
            <a:pPr>
              <a:defRPr/>
            </a:pPr>
            <a:fld id="{5107F3CD-690B-472C-B77B-FE9C7097B119}" type="slidenum">
              <a:rPr lang="en-US"/>
              <a:pPr>
                <a:defRPr/>
              </a:pPr>
              <a:t>‹#›</a:t>
            </a:fld>
            <a:endParaRPr 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CC280A4A-9F9A-4584-B8CA-95DE42FCDCC1}" type="datetime1">
              <a:rPr lang="en-US"/>
              <a:pPr>
                <a:defRPr/>
              </a:pPr>
              <a:t>8/12/20</a:t>
            </a:fld>
            <a:endParaRPr lang="en-US"/>
          </a:p>
        </p:txBody>
      </p:sp>
      <p:sp>
        <p:nvSpPr>
          <p:cNvPr id="8" name="Slide Number Placeholder 5"/>
          <p:cNvSpPr>
            <a:spLocks noGrp="1"/>
          </p:cNvSpPr>
          <p:nvPr>
            <p:ph type="sldNum" sz="quarter" idx="16"/>
          </p:nvPr>
        </p:nvSpPr>
        <p:spPr/>
        <p:txBody>
          <a:bodyPr/>
          <a:lstStyle>
            <a:lvl1pPr>
              <a:defRPr/>
            </a:lvl1pPr>
          </a:lstStyle>
          <a:p>
            <a:pPr>
              <a:defRPr/>
            </a:pPr>
            <a:fld id="{0E610B74-0791-4DB6-BE6A-321CFF5C15FD}" type="slidenum">
              <a:rPr lang="en-US"/>
              <a:pPr>
                <a:defRPr/>
              </a:pPr>
              <a:t>‹#›</a:t>
            </a:fld>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E727FC9-4A38-4F61-A309-ED774E8A1692}" type="datetime1">
              <a:rPr lang="en-US"/>
              <a:pPr>
                <a:defRPr/>
              </a:pPr>
              <a:t>8/12/20</a:t>
            </a:fld>
            <a:endParaRPr lang="en-US"/>
          </a:p>
        </p:txBody>
      </p:sp>
      <p:sp>
        <p:nvSpPr>
          <p:cNvPr id="4" name="Slide Number Placeholder 5"/>
          <p:cNvSpPr>
            <a:spLocks noGrp="1"/>
          </p:cNvSpPr>
          <p:nvPr>
            <p:ph type="sldNum" sz="quarter" idx="11"/>
          </p:nvPr>
        </p:nvSpPr>
        <p:spPr/>
        <p:txBody>
          <a:bodyPr/>
          <a:lstStyle>
            <a:lvl1pPr>
              <a:defRPr/>
            </a:lvl1pPr>
          </a:lstStyle>
          <a:p>
            <a:pPr>
              <a:defRPr/>
            </a:pPr>
            <a:fld id="{2E66F101-75C0-4E5C-BF6A-F4F5CACC27DD}" type="slidenum">
              <a:rPr lang="en-US"/>
              <a:pPr>
                <a:defRPr/>
              </a:pPr>
              <a:t>‹#›</a:t>
            </a:fld>
            <a:endParaRPr lang="en-US"/>
          </a:p>
        </p:txBody>
      </p:sp>
      <p:sp>
        <p:nvSpPr>
          <p:cNvPr id="5"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7AB934-B15D-4D5D-840F-51D4EF6B28CE}" type="datetime1">
              <a:rPr lang="en-US"/>
              <a:pPr>
                <a:defRPr/>
              </a:pPr>
              <a:t>8/12/20</a:t>
            </a:fld>
            <a:endParaRPr lang="en-US"/>
          </a:p>
        </p:txBody>
      </p:sp>
      <p:sp>
        <p:nvSpPr>
          <p:cNvPr id="3" name="Slide Number Placeholder 5"/>
          <p:cNvSpPr>
            <a:spLocks noGrp="1"/>
          </p:cNvSpPr>
          <p:nvPr>
            <p:ph type="sldNum" sz="quarter" idx="11"/>
          </p:nvPr>
        </p:nvSpPr>
        <p:spPr/>
        <p:txBody>
          <a:bodyPr/>
          <a:lstStyle>
            <a:lvl1pPr>
              <a:defRPr/>
            </a:lvl1pPr>
          </a:lstStyle>
          <a:p>
            <a:pPr>
              <a:defRPr/>
            </a:pPr>
            <a:fld id="{F77A6E5E-9429-4709-B3D8-5C5A792000CB}" type="slidenum">
              <a:rPr lang="en-US"/>
              <a:pPr>
                <a:defRPr/>
              </a:pPr>
              <a:t>‹#›</a:t>
            </a:fld>
            <a:endParaRPr lang="en-US"/>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BC2A431-4C6C-466D-9479-691AD8DC7ED2}" type="datetime1">
              <a:rPr lang="en-US"/>
              <a:pPr>
                <a:defRPr/>
              </a:pPr>
              <a:t>8/12/20</a:t>
            </a:fld>
            <a:endParaRPr lang="en-US"/>
          </a:p>
        </p:txBody>
      </p:sp>
      <p:sp>
        <p:nvSpPr>
          <p:cNvPr id="6" name="Slide Number Placeholder 5"/>
          <p:cNvSpPr>
            <a:spLocks noGrp="1"/>
          </p:cNvSpPr>
          <p:nvPr>
            <p:ph type="sldNum" sz="quarter" idx="11"/>
          </p:nvPr>
        </p:nvSpPr>
        <p:spPr/>
        <p:txBody>
          <a:bodyPr/>
          <a:lstStyle>
            <a:lvl1pPr>
              <a:defRPr/>
            </a:lvl1pPr>
          </a:lstStyle>
          <a:p>
            <a:pPr>
              <a:defRPr/>
            </a:pPr>
            <a:fld id="{D0D66AFB-15B6-4B11-A2AD-57E9B3BA8935}" type="slidenum">
              <a:rPr lang="en-US"/>
              <a:pPr>
                <a:defRPr/>
              </a:pPr>
              <a:t>‹#›</a:t>
            </a:fld>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63DA572-1F4A-45D1-9A05-9E60B594A683}" type="datetime1">
              <a:rPr lang="en-US"/>
              <a:pPr>
                <a:defRPr/>
              </a:pPr>
              <a:t>8/12/20</a:t>
            </a:fld>
            <a:endParaRPr lang="en-US"/>
          </a:p>
        </p:txBody>
      </p:sp>
      <p:sp>
        <p:nvSpPr>
          <p:cNvPr id="6" name="Slide Number Placeholder 5"/>
          <p:cNvSpPr>
            <a:spLocks noGrp="1"/>
          </p:cNvSpPr>
          <p:nvPr>
            <p:ph type="sldNum" sz="quarter" idx="11"/>
          </p:nvPr>
        </p:nvSpPr>
        <p:spPr/>
        <p:txBody>
          <a:bodyPr/>
          <a:lstStyle>
            <a:lvl1pPr>
              <a:defRPr/>
            </a:lvl1pPr>
          </a:lstStyle>
          <a:p>
            <a:pPr>
              <a:defRPr/>
            </a:pPr>
            <a:fld id="{BEA183DC-E603-4893-A684-0584F754D36A}" type="slidenum">
              <a:rPr lang="en-US"/>
              <a:pPr>
                <a:defRPr/>
              </a:pPr>
              <a:t>‹#›</a:t>
            </a:fld>
            <a:endParaRPr 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975" y="573088"/>
            <a:ext cx="85725"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1" name="Rectangle 10"/>
          <p:cNvSpPr/>
          <p:nvPr/>
        </p:nvSpPr>
        <p:spPr>
          <a:xfrm>
            <a:off x="8569325" y="573088"/>
            <a:ext cx="576263"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28" name="Title Placeholder 1"/>
          <p:cNvSpPr>
            <a:spLocks noGrp="1"/>
          </p:cNvSpPr>
          <p:nvPr>
            <p:ph type="title"/>
          </p:nvPr>
        </p:nvSpPr>
        <p:spPr bwMode="auto">
          <a:xfrm>
            <a:off x="914400" y="1544638"/>
            <a:ext cx="7315200" cy="11541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914400" y="2770188"/>
            <a:ext cx="7315200" cy="3538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07100" y="549275"/>
            <a:ext cx="1189038" cy="29686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Arial" pitchFamily="34" charset="0"/>
                <a:ea typeface="ＭＳ Ｐゴシック" pitchFamily="34" charset="-128"/>
              </a:defRPr>
            </a:lvl1pPr>
          </a:lstStyle>
          <a:p>
            <a:pPr>
              <a:defRPr/>
            </a:pPr>
            <a:fld id="{8A45ED2F-FC38-4F9A-8621-4631D47C215E}" type="datetime1">
              <a:rPr lang="en-US"/>
              <a:pPr>
                <a:defRPr/>
              </a:pPr>
              <a:t>8/12/20</a:t>
            </a:fld>
            <a:endParaRPr lang="en-US"/>
          </a:p>
        </p:txBody>
      </p:sp>
      <p:sp>
        <p:nvSpPr>
          <p:cNvPr id="6" name="Slide Number Placeholder 5"/>
          <p:cNvSpPr>
            <a:spLocks noGrp="1"/>
          </p:cNvSpPr>
          <p:nvPr>
            <p:ph type="sldNum" sz="quarter" idx="4"/>
          </p:nvPr>
        </p:nvSpPr>
        <p:spPr>
          <a:xfrm>
            <a:off x="7315200" y="549275"/>
            <a:ext cx="939800" cy="301625"/>
          </a:xfrm>
          <a:prstGeom prst="rect">
            <a:avLst/>
          </a:prstGeom>
        </p:spPr>
        <p:txBody>
          <a:bodyPr vert="horz" wrap="square" lIns="91440" tIns="45720" rIns="91440" bIns="45720" numCol="1" anchor="ctr" anchorCtr="0" compatLnSpc="1">
            <a:prstTxWarp prst="textNoShape">
              <a:avLst/>
            </a:prstTxWarp>
          </a:bodyPr>
          <a:lstStyle>
            <a:lvl1pPr algn="r">
              <a:defRPr sz="1200">
                <a:latin typeface="Arial" pitchFamily="34" charset="0"/>
                <a:ea typeface="ＭＳ Ｐゴシック" pitchFamily="34" charset="-128"/>
              </a:defRPr>
            </a:lvl1pPr>
          </a:lstStyle>
          <a:p>
            <a:pPr>
              <a:defRPr/>
            </a:pPr>
            <a:fld id="{3D7D222C-135A-41F2-A959-649B866D3040}" type="slidenum">
              <a:rPr lang="en-US"/>
              <a:pPr>
                <a:defRPr/>
              </a:pPr>
              <a:t>‹#›</a:t>
            </a:fld>
            <a:endParaRPr lang="en-US"/>
          </a:p>
        </p:txBody>
      </p:sp>
      <p:sp>
        <p:nvSpPr>
          <p:cNvPr id="5" name="Footer Placeholder 4"/>
          <p:cNvSpPr>
            <a:spLocks noGrp="1"/>
          </p:cNvSpPr>
          <p:nvPr>
            <p:ph type="ftr" sz="quarter" idx="3"/>
          </p:nvPr>
        </p:nvSpPr>
        <p:spPr>
          <a:xfrm>
            <a:off x="6008688" y="855663"/>
            <a:ext cx="2246312" cy="301625"/>
          </a:xfrm>
          <a:prstGeom prst="rect">
            <a:avLst/>
          </a:prstGeom>
        </p:spPr>
        <p:txBody>
          <a:bodyPr vert="horz" lIns="91440" tIns="0" rIns="91440" bIns="45720" rtlCol="0" anchor="t"/>
          <a:lstStyle>
            <a:lvl1pPr algn="l" fontAlgn="auto">
              <a:spcBef>
                <a:spcPts val="0"/>
              </a:spcBef>
              <a:spcAft>
                <a:spcPts val="0"/>
              </a:spcAft>
              <a:defRPr sz="1000">
                <a:solidFill>
                  <a:schemeClr val="tx1"/>
                </a:solidFill>
                <a:latin typeface="+mn-lt"/>
                <a:ea typeface="+mn-ea"/>
                <a:cs typeface="+mn-cs"/>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spcBef>
          <a:spcPct val="0"/>
        </a:spcBef>
        <a:spcAft>
          <a:spcPct val="0"/>
        </a:spcAft>
        <a:defRPr sz="4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ct val="0"/>
        </a:spcAft>
        <a:buClr>
          <a:schemeClr val="tx2"/>
        </a:buClr>
        <a:buFont typeface="Wingdings" pitchFamily="1" charset="2"/>
        <a:buChar char="§"/>
        <a:defRPr sz="2000" kern="1200">
          <a:solidFill>
            <a:schemeClr val="tx1"/>
          </a:solidFill>
          <a:latin typeface="+mn-lt"/>
          <a:ea typeface="ＭＳ Ｐゴシック" charset="0"/>
          <a:cs typeface="ＭＳ Ｐゴシック" charset="0"/>
        </a:defRPr>
      </a:lvl1pPr>
      <a:lvl2pPr marL="501650" indent="-182563" algn="l" rtl="0" eaLnBrk="0" fontAlgn="base" hangingPunct="0">
        <a:spcBef>
          <a:spcPct val="20000"/>
        </a:spcBef>
        <a:spcAft>
          <a:spcPct val="0"/>
        </a:spcAft>
        <a:buClr>
          <a:schemeClr val="tx2"/>
        </a:buClr>
        <a:buFont typeface="Wingdings" pitchFamily="1" charset="2"/>
        <a:buChar char="§"/>
        <a:defRPr kern="1200">
          <a:solidFill>
            <a:schemeClr val="tx1"/>
          </a:solidFill>
          <a:latin typeface="+mn-lt"/>
          <a:ea typeface="ＭＳ Ｐゴシック" charset="0"/>
          <a:cs typeface="+mn-cs"/>
        </a:defRPr>
      </a:lvl2pPr>
      <a:lvl3pPr marL="685800" indent="-182563" algn="l" rtl="0" eaLnBrk="0" fontAlgn="base" hangingPunct="0">
        <a:spcBef>
          <a:spcPct val="20000"/>
        </a:spcBef>
        <a:spcAft>
          <a:spcPct val="0"/>
        </a:spcAft>
        <a:buClr>
          <a:schemeClr val="tx2"/>
        </a:buClr>
        <a:buFont typeface="Wingdings" pitchFamily="1" charset="2"/>
        <a:buChar char="§"/>
        <a:defRPr sz="1600" kern="1200">
          <a:solidFill>
            <a:schemeClr val="tx1"/>
          </a:solidFill>
          <a:latin typeface="+mn-lt"/>
          <a:ea typeface="ＭＳ Ｐゴシック" charset="0"/>
          <a:cs typeface="+mn-cs"/>
        </a:defRPr>
      </a:lvl3pPr>
      <a:lvl4pPr marL="914400" indent="-182563" algn="l" rtl="0" eaLnBrk="0" fontAlgn="base" hangingPunct="0">
        <a:spcBef>
          <a:spcPct val="20000"/>
        </a:spcBef>
        <a:spcAft>
          <a:spcPct val="0"/>
        </a:spcAft>
        <a:buClr>
          <a:schemeClr val="tx2"/>
        </a:buClr>
        <a:buFont typeface="Wingdings" pitchFamily="1" charset="2"/>
        <a:buChar char="§"/>
        <a:defRPr sz="1400" kern="1200">
          <a:solidFill>
            <a:schemeClr val="tx1"/>
          </a:solidFill>
          <a:latin typeface="+mn-lt"/>
          <a:ea typeface="ＭＳ Ｐゴシック" charset="0"/>
          <a:cs typeface="+mn-cs"/>
        </a:defRPr>
      </a:lvl4pPr>
      <a:lvl5pPr marL="1143000" indent="-182563" algn="l" rtl="0" eaLnBrk="0" fontAlgn="base" hangingPunct="0">
        <a:spcBef>
          <a:spcPct val="20000"/>
        </a:spcBef>
        <a:spcAft>
          <a:spcPct val="0"/>
        </a:spcAft>
        <a:buClr>
          <a:schemeClr val="tx2"/>
        </a:buClr>
        <a:buFont typeface="Wingdings" pitchFamily="1" charset="2"/>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bobandlinda@civandinc.net" TargetMode="External"/><Relationship Id="rId2" Type="http://schemas.openxmlformats.org/officeDocument/2006/relationships/hyperlink" Target="http://www.civandinc.net/" TargetMode="External"/><Relationship Id="rId1" Type="http://schemas.openxmlformats.org/officeDocument/2006/relationships/slideLayout" Target="../slideLayouts/slideLayout7.xml"/><Relationship Id="rId5" Type="http://schemas.openxmlformats.org/officeDocument/2006/relationships/hyperlink" Target="mailto:lstone@alpinecom.net" TargetMode="External"/><Relationship Id="rId4" Type="http://schemas.openxmlformats.org/officeDocument/2006/relationships/hyperlink" Target="http://www.larrystonesiowa.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533400" y="4267200"/>
            <a:ext cx="7772400" cy="1219200"/>
          </a:xfrm>
        </p:spPr>
        <p:txBody>
          <a:bodyPr>
            <a:normAutofit fontScale="90000"/>
          </a:bodyPr>
          <a:lstStyle/>
          <a:p>
            <a:pPr algn="ctr" eaLnBrk="1" hangingPunct="1">
              <a:defRPr/>
            </a:pPr>
            <a:br>
              <a:rPr lang="en-US" sz="3200">
                <a:ea typeface="ＭＳ Ｐゴシック" pitchFamily="34" charset="-128"/>
              </a:rPr>
            </a:br>
            <a:br>
              <a:rPr lang="en-US" sz="3200">
                <a:ea typeface="ＭＳ Ｐゴシック" pitchFamily="34" charset="-128"/>
              </a:rPr>
            </a:br>
            <a:br>
              <a:rPr lang="en-US" sz="4300">
                <a:ea typeface="ＭＳ Ｐゴシック" pitchFamily="34" charset="-128"/>
              </a:rPr>
            </a:br>
            <a:br>
              <a:rPr lang="en-US" sz="6600">
                <a:ea typeface="ＭＳ Ｐゴシック" pitchFamily="34" charset="-128"/>
              </a:rPr>
            </a:br>
            <a:r>
              <a:rPr lang="en-US" sz="6600">
                <a:ea typeface="ＭＳ Ｐゴシック" pitchFamily="34" charset="-128"/>
              </a:rPr>
              <a:t> </a:t>
            </a:r>
            <a:r>
              <a:rPr lang="en-US" sz="3200">
                <a:ea typeface="ＭＳ Ｐゴシック" pitchFamily="34" charset="-128"/>
              </a:rPr>
              <a:t>Bob Watson and Larry Stone</a:t>
            </a:r>
            <a:endParaRPr lang="en-US" sz="1600">
              <a:ea typeface="ＭＳ Ｐゴシック" pitchFamily="34" charset="-128"/>
            </a:endParaRPr>
          </a:p>
        </p:txBody>
      </p:sp>
      <p:sp>
        <p:nvSpPr>
          <p:cNvPr id="2051" name="Subtitle 2"/>
          <p:cNvSpPr>
            <a:spLocks noGrp="1"/>
          </p:cNvSpPr>
          <p:nvPr>
            <p:ph type="subTitle" idx="1"/>
          </p:nvPr>
        </p:nvSpPr>
        <p:spPr>
          <a:xfrm>
            <a:off x="457200" y="1981200"/>
            <a:ext cx="8305800" cy="2362200"/>
          </a:xfrm>
        </p:spPr>
        <p:txBody>
          <a:bodyPr/>
          <a:lstStyle/>
          <a:p>
            <a:pPr algn="ctr" eaLnBrk="1" hangingPunct="1"/>
            <a:r>
              <a:rPr lang="en-US" sz="4400" b="1">
                <a:ea typeface="ＭＳ Ｐゴシック" pitchFamily="1" charset="-128"/>
              </a:rPr>
              <a:t>Unintended Health and Environmental Consequences </a:t>
            </a:r>
          </a:p>
          <a:p>
            <a:pPr algn="ctr" eaLnBrk="1" hangingPunct="1"/>
            <a:r>
              <a:rPr lang="en-US" sz="4400" b="1">
                <a:ea typeface="ＭＳ Ｐゴシック" pitchFamily="1" charset="-128"/>
              </a:rPr>
              <a:t>of CAFO Agriculture</a:t>
            </a:r>
            <a:endParaRPr lang="en-US" sz="3600">
              <a:ea typeface="ＭＳ Ｐゴシック" pitchFamily="1" charset="-128"/>
            </a:endParaRPr>
          </a:p>
        </p:txBody>
      </p:sp>
      <p:sp>
        <p:nvSpPr>
          <p:cNvPr id="2052" name="Slide Number Placeholder 3"/>
          <p:cNvSpPr>
            <a:spLocks noGrp="1"/>
          </p:cNvSpPr>
          <p:nvPr>
            <p:ph type="sldNum" sz="quarter" idx="11"/>
          </p:nvPr>
        </p:nvSpPr>
        <p:spPr bwMode="auto">
          <a:noFill/>
          <a:ln>
            <a:miter lim="800000"/>
            <a:headEnd/>
            <a:tailEnd/>
          </a:ln>
        </p:spPr>
        <p:txBody>
          <a:bodyPr/>
          <a:lstStyle/>
          <a:p>
            <a:fld id="{2E96EB40-E69C-44A9-824C-D3FFF8B4C49F}" type="slidenum">
              <a:rPr lang="en-US" smtClean="0">
                <a:latin typeface="Arial" charset="0"/>
                <a:ea typeface="ＭＳ Ｐゴシック" pitchFamily="1" charset="-128"/>
                <a:cs typeface="Arial" charset="0"/>
              </a:rPr>
              <a:pPr/>
              <a:t>1</a:t>
            </a:fld>
            <a:endParaRPr lang="en-US" sz="3200">
              <a:latin typeface="Arial" charset="0"/>
              <a:ea typeface="ＭＳ Ｐゴシック" pitchFamily="1" charset="-128"/>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228600"/>
            <a:ext cx="7315200" cy="565150"/>
          </a:xfrm>
        </p:spPr>
        <p:txBody>
          <a:bodyPr/>
          <a:lstStyle/>
          <a:p>
            <a:pPr eaLnBrk="1" hangingPunct="1"/>
            <a:r>
              <a:rPr lang="en-US" sz="2800">
                <a:ea typeface="ＭＳ Ｐゴシック" pitchFamily="1" charset="-128"/>
              </a:rPr>
              <a:t>Common Myths continued… </a:t>
            </a:r>
          </a:p>
        </p:txBody>
      </p:sp>
      <p:sp>
        <p:nvSpPr>
          <p:cNvPr id="9219" name="Slide Number Placeholder 2"/>
          <p:cNvSpPr>
            <a:spLocks noGrp="1"/>
          </p:cNvSpPr>
          <p:nvPr>
            <p:ph type="sldNum" sz="quarter" idx="11"/>
          </p:nvPr>
        </p:nvSpPr>
        <p:spPr bwMode="auto">
          <a:noFill/>
          <a:ln>
            <a:miter lim="800000"/>
            <a:headEnd/>
            <a:tailEnd/>
          </a:ln>
        </p:spPr>
        <p:txBody>
          <a:bodyPr/>
          <a:lstStyle/>
          <a:p>
            <a:fld id="{0A34FA64-FF77-4CA2-A231-71B6CC8A1EC6}" type="slidenum">
              <a:rPr lang="en-US" smtClean="0">
                <a:latin typeface="Arial" charset="0"/>
                <a:ea typeface="ＭＳ Ｐゴシック" pitchFamily="1" charset="-128"/>
                <a:cs typeface="Arial" charset="0"/>
              </a:rPr>
              <a:pPr/>
              <a:t>10</a:t>
            </a:fld>
            <a:endParaRPr lang="en-US">
              <a:latin typeface="Arial" charset="0"/>
              <a:ea typeface="ＭＳ Ｐゴシック" pitchFamily="1" charset="-128"/>
              <a:cs typeface="Arial" charset="0"/>
            </a:endParaRPr>
          </a:p>
        </p:txBody>
      </p:sp>
      <p:sp>
        <p:nvSpPr>
          <p:cNvPr id="9220" name="TextBox 3"/>
          <p:cNvSpPr txBox="1">
            <a:spLocks noChangeArrowheads="1"/>
          </p:cNvSpPr>
          <p:nvPr/>
        </p:nvSpPr>
        <p:spPr bwMode="auto">
          <a:xfrm>
            <a:off x="533400" y="1219200"/>
            <a:ext cx="7772400" cy="5156200"/>
          </a:xfrm>
          <a:prstGeom prst="rect">
            <a:avLst/>
          </a:prstGeom>
          <a:noFill/>
          <a:ln w="9525">
            <a:noFill/>
            <a:miter lim="800000"/>
            <a:headEnd/>
            <a:tailEnd/>
          </a:ln>
        </p:spPr>
        <p:txBody>
          <a:bodyPr>
            <a:spAutoFit/>
          </a:bodyPr>
          <a:lstStyle/>
          <a:p>
            <a:pPr marL="342900" indent="-342900">
              <a:buFontTx/>
              <a:buAutoNum type="arabicPeriod" startAt="2"/>
            </a:pPr>
            <a:r>
              <a:rPr lang="en-US" sz="2000" b="1">
                <a:solidFill>
                  <a:schemeClr val="tx2"/>
                </a:solidFill>
              </a:rPr>
              <a:t>“The odor is merely a nuisance, with no health problems.”</a:t>
            </a:r>
            <a:r>
              <a:rPr lang="en-US" sz="2000"/>
              <a:t> </a:t>
            </a:r>
            <a:r>
              <a:rPr lang="en-US" sz="2000" b="1"/>
              <a:t>There ARE health problems.</a:t>
            </a:r>
            <a:endParaRPr lang="en-US" sz="1800"/>
          </a:p>
          <a:p>
            <a:pPr marL="800100" lvl="1" indent="-342900">
              <a:buFont typeface="Arial" charset="0"/>
              <a:buChar char="•"/>
            </a:pPr>
            <a:r>
              <a:rPr lang="en-US" sz="1800"/>
              <a:t>Kline Study</a:t>
            </a:r>
          </a:p>
          <a:p>
            <a:pPr marL="800100" lvl="1" indent="-342900">
              <a:buFont typeface="Arial" charset="0"/>
              <a:buChar char="•"/>
            </a:pPr>
            <a:r>
              <a:rPr lang="en-US" sz="1800"/>
              <a:t>Merchant Study</a:t>
            </a:r>
          </a:p>
          <a:p>
            <a:pPr marL="800100" lvl="1" indent="-342900">
              <a:buFont typeface="Arial" charset="0"/>
              <a:buChar char="•"/>
            </a:pPr>
            <a:r>
              <a:rPr lang="en-US" sz="1800"/>
              <a:t>Original Watson article</a:t>
            </a:r>
          </a:p>
          <a:p>
            <a:pPr marL="800100" lvl="1" indent="-342900">
              <a:buFont typeface="Arial" charset="0"/>
              <a:buChar char="•"/>
            </a:pPr>
            <a:endParaRPr lang="en-US" sz="1800"/>
          </a:p>
          <a:p>
            <a:pPr marL="342900" indent="-342900">
              <a:buFontTx/>
              <a:buAutoNum type="arabicPeriod" startAt="3"/>
            </a:pPr>
            <a:r>
              <a:rPr lang="en-US" sz="2000" b="1">
                <a:solidFill>
                  <a:schemeClr val="tx2"/>
                </a:solidFill>
              </a:rPr>
              <a:t>“Technology can fix any problem.”</a:t>
            </a:r>
            <a:r>
              <a:rPr lang="en-US" sz="2000"/>
              <a:t>   </a:t>
            </a:r>
            <a:r>
              <a:rPr lang="en-US" sz="2000" b="1"/>
              <a:t>No, it can’t.</a:t>
            </a:r>
            <a:endParaRPr lang="en-US" sz="1800"/>
          </a:p>
          <a:p>
            <a:pPr marL="800100" lvl="1" indent="-342900">
              <a:buFont typeface="Arial" charset="0"/>
              <a:buChar char="•"/>
            </a:pPr>
            <a:r>
              <a:rPr lang="en-US" sz="1800"/>
              <a:t>Any time there is fecal waste decomposing in a pit, there must be poison gases being produced. If you use this technology, this will happen.</a:t>
            </a:r>
          </a:p>
          <a:p>
            <a:pPr marL="800100" lvl="1" indent="-342900">
              <a:buFont typeface="Arial" charset="0"/>
              <a:buChar char="•"/>
            </a:pPr>
            <a:r>
              <a:rPr lang="en-US" sz="1800"/>
              <a:t>These problems are prior to and separate from any treatment.</a:t>
            </a:r>
          </a:p>
          <a:p>
            <a:pPr marL="800100" lvl="1" indent="-342900">
              <a:buFont typeface="Arial" charset="0"/>
              <a:buChar char="•"/>
            </a:pPr>
            <a:r>
              <a:rPr lang="en-US" sz="1800"/>
              <a:t>Because people and animals are in proximity to the pit, there is no technological fix.</a:t>
            </a:r>
          </a:p>
          <a:p>
            <a:pPr marL="342900" indent="-342900">
              <a:buFont typeface="Arial" charset="0"/>
              <a:buChar char="•"/>
            </a:pPr>
            <a:endParaRPr lang="en-US" sz="1800"/>
          </a:p>
          <a:p>
            <a:pPr marL="342900" indent="-342900">
              <a:buFontTx/>
              <a:buAutoNum type="arabicPeriod" startAt="4"/>
            </a:pPr>
            <a:r>
              <a:rPr lang="en-US" sz="2000" b="1">
                <a:solidFill>
                  <a:schemeClr val="tx2"/>
                </a:solidFill>
              </a:rPr>
              <a:t>“Confinements and feedlots are regulated.”</a:t>
            </a:r>
            <a:r>
              <a:rPr lang="en-US" sz="2000"/>
              <a:t>   </a:t>
            </a:r>
            <a:r>
              <a:rPr lang="en-US" sz="2000" b="1"/>
              <a:t>Not really.</a:t>
            </a:r>
            <a:endParaRPr lang="en-US" sz="1800"/>
          </a:p>
          <a:p>
            <a:pPr marL="800100" lvl="1" indent="-342900">
              <a:buFont typeface="Arial" charset="0"/>
              <a:buChar char="•"/>
            </a:pPr>
            <a:r>
              <a:rPr lang="en-US" sz="1800"/>
              <a:t>The only rules are about where waste may be spread.</a:t>
            </a:r>
          </a:p>
          <a:p>
            <a:pPr marL="800100" lvl="1" indent="-342900">
              <a:buFont typeface="Arial" charset="0"/>
              <a:buChar char="•"/>
            </a:pPr>
            <a:r>
              <a:rPr lang="en-US" sz="1800"/>
              <a:t>There are no wastewater regulations.</a:t>
            </a:r>
          </a:p>
          <a:p>
            <a:pPr marL="800100" lvl="1" indent="-342900">
              <a:buFont typeface="Arial" charset="0"/>
              <a:buChar char="•"/>
            </a:pPr>
            <a:r>
              <a:rPr lang="en-US" sz="1800"/>
              <a:t>EPA lost lawsuit on requiring NPDES permits for CAFOs.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228600"/>
            <a:ext cx="5257800" cy="533400"/>
          </a:xfrm>
        </p:spPr>
        <p:txBody>
          <a:bodyPr/>
          <a:lstStyle/>
          <a:p>
            <a:pPr eaLnBrk="1" hangingPunct="1"/>
            <a:r>
              <a:rPr lang="en-US" sz="2800">
                <a:ea typeface="ＭＳ Ｐゴシック" pitchFamily="1" charset="-128"/>
              </a:rPr>
              <a:t>Common Myths continued…</a:t>
            </a:r>
          </a:p>
        </p:txBody>
      </p:sp>
      <p:sp>
        <p:nvSpPr>
          <p:cNvPr id="10243" name="Slide Number Placeholder 2"/>
          <p:cNvSpPr>
            <a:spLocks noGrp="1"/>
          </p:cNvSpPr>
          <p:nvPr>
            <p:ph type="sldNum" sz="quarter" idx="11"/>
          </p:nvPr>
        </p:nvSpPr>
        <p:spPr bwMode="auto">
          <a:noFill/>
          <a:ln>
            <a:miter lim="800000"/>
            <a:headEnd/>
            <a:tailEnd/>
          </a:ln>
        </p:spPr>
        <p:txBody>
          <a:bodyPr/>
          <a:lstStyle/>
          <a:p>
            <a:fld id="{8F1A76F1-A194-4F78-B157-F27EA18063A9}" type="slidenum">
              <a:rPr lang="en-US" smtClean="0">
                <a:latin typeface="Arial" charset="0"/>
                <a:ea typeface="ＭＳ Ｐゴシック" pitchFamily="1" charset="-128"/>
                <a:cs typeface="Arial" charset="0"/>
              </a:rPr>
              <a:pPr/>
              <a:t>11</a:t>
            </a:fld>
            <a:endParaRPr lang="en-US">
              <a:latin typeface="Arial" charset="0"/>
              <a:ea typeface="ＭＳ Ｐゴシック" pitchFamily="1" charset="-128"/>
              <a:cs typeface="Arial" charset="0"/>
            </a:endParaRPr>
          </a:p>
        </p:txBody>
      </p:sp>
      <p:sp>
        <p:nvSpPr>
          <p:cNvPr id="10244" name="TextBox 3"/>
          <p:cNvSpPr txBox="1">
            <a:spLocks noChangeArrowheads="1"/>
          </p:cNvSpPr>
          <p:nvPr/>
        </p:nvSpPr>
        <p:spPr bwMode="auto">
          <a:xfrm>
            <a:off x="609600" y="1219200"/>
            <a:ext cx="8382000" cy="4576763"/>
          </a:xfrm>
          <a:prstGeom prst="rect">
            <a:avLst/>
          </a:prstGeom>
          <a:noFill/>
          <a:ln w="9525">
            <a:noFill/>
            <a:miter lim="800000"/>
            <a:headEnd/>
            <a:tailEnd/>
          </a:ln>
        </p:spPr>
        <p:txBody>
          <a:bodyPr>
            <a:spAutoFit/>
          </a:bodyPr>
          <a:lstStyle/>
          <a:p>
            <a:pPr marL="342900" indent="-342900">
              <a:buFontTx/>
              <a:buAutoNum type="arabicPeriod" startAt="5"/>
            </a:pPr>
            <a:r>
              <a:rPr lang="en-US" sz="2000" b="1">
                <a:solidFill>
                  <a:schemeClr val="tx2"/>
                </a:solidFill>
              </a:rPr>
              <a:t>“Opponents are urban activists.”</a:t>
            </a:r>
            <a:r>
              <a:rPr lang="en-US" sz="2000"/>
              <a:t>  </a:t>
            </a:r>
            <a:r>
              <a:rPr lang="en-US" sz="2000" b="1"/>
              <a:t>They are not.</a:t>
            </a:r>
            <a:endParaRPr lang="en-US" sz="1800"/>
          </a:p>
          <a:p>
            <a:pPr marL="800100" lvl="1" indent="-342900">
              <a:buFont typeface="Arial" charset="0"/>
              <a:buChar char="•"/>
            </a:pPr>
            <a:r>
              <a:rPr lang="en-US" sz="1800"/>
              <a:t>In our 15 years going to many counties in Iowa, we’ve learned that most opponents are farmers, farm wives, children and farm widows.</a:t>
            </a:r>
          </a:p>
          <a:p>
            <a:pPr marL="800100" lvl="1" indent="-342900">
              <a:buFont typeface="Arial" charset="0"/>
              <a:buChar char="•"/>
            </a:pPr>
            <a:r>
              <a:rPr lang="en-US" sz="1800"/>
              <a:t>Rural neighbors of CAFOs are most affected. Many CAFOs are built close to neighbors. </a:t>
            </a:r>
          </a:p>
          <a:p>
            <a:pPr marL="800100" lvl="1" indent="-342900">
              <a:buFont typeface="Arial" charset="0"/>
              <a:buChar char="•"/>
            </a:pPr>
            <a:r>
              <a:rPr lang="en-US" sz="1800"/>
              <a:t>Most CAFOS are not associated with what we would consider a farmstead.</a:t>
            </a:r>
          </a:p>
          <a:p>
            <a:pPr marL="342900" indent="-342900"/>
            <a:endParaRPr lang="en-US" sz="1800"/>
          </a:p>
          <a:p>
            <a:pPr marL="342900" indent="-342900">
              <a:buFontTx/>
              <a:buAutoNum type="arabicPeriod" startAt="6"/>
            </a:pPr>
            <a:r>
              <a:rPr lang="en-US" sz="2000" b="1">
                <a:solidFill>
                  <a:schemeClr val="tx2"/>
                </a:solidFill>
              </a:rPr>
              <a:t>“We must keep this model because it gives us cheap food.”</a:t>
            </a:r>
            <a:r>
              <a:rPr lang="en-US" sz="2000"/>
              <a:t>  </a:t>
            </a:r>
            <a:r>
              <a:rPr lang="en-US" sz="2000" b="1"/>
              <a:t>It does not.</a:t>
            </a:r>
            <a:endParaRPr lang="en-US" sz="1800"/>
          </a:p>
          <a:p>
            <a:pPr marL="800100" lvl="1" indent="-342900">
              <a:buFont typeface="Arial" charset="0"/>
              <a:buChar char="•"/>
            </a:pPr>
            <a:r>
              <a:rPr lang="en-US" sz="1800"/>
              <a:t>Government subsidies and the </a:t>
            </a:r>
            <a:r>
              <a:rPr lang="en-US" sz="1800">
                <a:solidFill>
                  <a:schemeClr val="tx2"/>
                </a:solidFill>
              </a:rPr>
              <a:t>externalization</a:t>
            </a:r>
            <a:r>
              <a:rPr lang="en-US" sz="1800"/>
              <a:t> of soil loss, pollution and human health costs make this model cheap. </a:t>
            </a:r>
          </a:p>
          <a:p>
            <a:pPr marL="800100" lvl="1" indent="-342900">
              <a:buFont typeface="Arial" charset="0"/>
              <a:buChar char="•"/>
            </a:pPr>
            <a:r>
              <a:rPr lang="en-US" sz="1800"/>
              <a:t>A model that poisons and pollutes poses moral/ethical questions, which cannot be reduced to monetary figures.</a:t>
            </a:r>
          </a:p>
          <a:p>
            <a:pPr marL="342900" indent="-342900"/>
            <a:endParaRPr lang="en-US" sz="1800"/>
          </a:p>
          <a:p>
            <a:pPr marL="342900" indent="-342900"/>
            <a:endParaRPr lang="en-US"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838200" y="152400"/>
            <a:ext cx="7010400" cy="2360613"/>
          </a:xfrm>
          <a:prstGeom prst="rect">
            <a:avLst/>
          </a:prstGeom>
          <a:noFill/>
          <a:ln w="9525">
            <a:noFill/>
            <a:miter lim="800000"/>
            <a:headEnd/>
            <a:tailEnd/>
          </a:ln>
        </p:spPr>
      </p:pic>
      <p:sp>
        <p:nvSpPr>
          <p:cNvPr id="11267" name="TextBox 3"/>
          <p:cNvSpPr txBox="1">
            <a:spLocks noChangeArrowheads="1"/>
          </p:cNvSpPr>
          <p:nvPr/>
        </p:nvSpPr>
        <p:spPr bwMode="auto">
          <a:xfrm>
            <a:off x="1752600" y="1241425"/>
            <a:ext cx="1644650" cy="366713"/>
          </a:xfrm>
          <a:prstGeom prst="rect">
            <a:avLst/>
          </a:prstGeom>
          <a:noFill/>
          <a:ln w="9525">
            <a:noFill/>
            <a:miter lim="800000"/>
            <a:headEnd/>
            <a:tailEnd/>
          </a:ln>
        </p:spPr>
        <p:txBody>
          <a:bodyPr wrap="none">
            <a:spAutoFit/>
          </a:bodyPr>
          <a:lstStyle/>
          <a:p>
            <a:r>
              <a:rPr lang="en-US" sz="1800" b="1">
                <a:solidFill>
                  <a:schemeClr val="tx2"/>
                </a:solidFill>
              </a:rPr>
              <a:t>Confinement</a:t>
            </a:r>
            <a:r>
              <a:rPr lang="en-US" sz="1800">
                <a:solidFill>
                  <a:schemeClr val="tx2"/>
                </a:solidFill>
              </a:rPr>
              <a:t> </a:t>
            </a:r>
          </a:p>
        </p:txBody>
      </p:sp>
      <p:sp>
        <p:nvSpPr>
          <p:cNvPr id="11268" name="TextBox 4"/>
          <p:cNvSpPr txBox="1">
            <a:spLocks noChangeArrowheads="1"/>
          </p:cNvSpPr>
          <p:nvPr/>
        </p:nvSpPr>
        <p:spPr bwMode="auto">
          <a:xfrm>
            <a:off x="4724400" y="968375"/>
            <a:ext cx="2057400" cy="825500"/>
          </a:xfrm>
          <a:prstGeom prst="rect">
            <a:avLst/>
          </a:prstGeom>
          <a:noFill/>
          <a:ln w="9525">
            <a:noFill/>
            <a:miter lim="800000"/>
            <a:headEnd/>
            <a:tailEnd/>
          </a:ln>
        </p:spPr>
        <p:txBody>
          <a:bodyPr>
            <a:spAutoFit/>
          </a:bodyPr>
          <a:lstStyle/>
          <a:p>
            <a:r>
              <a:rPr lang="en-US" sz="1600" b="1">
                <a:solidFill>
                  <a:schemeClr val="tx2"/>
                </a:solidFill>
              </a:rPr>
              <a:t>Sewer Pipe</a:t>
            </a:r>
          </a:p>
          <a:p>
            <a:r>
              <a:rPr lang="en-US" sz="1600" b="1">
                <a:solidFill>
                  <a:schemeClr val="tx2"/>
                </a:solidFill>
              </a:rPr>
              <a:t>Confined Space</a:t>
            </a:r>
          </a:p>
          <a:p>
            <a:r>
              <a:rPr lang="en-US" sz="1600" b="1">
                <a:solidFill>
                  <a:schemeClr val="tx2"/>
                </a:solidFill>
              </a:rPr>
              <a:t>Anaerobic Digester</a:t>
            </a:r>
          </a:p>
        </p:txBody>
      </p:sp>
      <p:sp>
        <p:nvSpPr>
          <p:cNvPr id="11269" name="TextBox 5"/>
          <p:cNvSpPr txBox="1">
            <a:spLocks noChangeArrowheads="1"/>
          </p:cNvSpPr>
          <p:nvPr/>
        </p:nvSpPr>
        <p:spPr bwMode="auto">
          <a:xfrm>
            <a:off x="762000" y="2971800"/>
            <a:ext cx="7810500" cy="3022600"/>
          </a:xfrm>
          <a:prstGeom prst="rect">
            <a:avLst/>
          </a:prstGeom>
          <a:noFill/>
          <a:ln w="9525">
            <a:noFill/>
            <a:miter lim="800000"/>
            <a:headEnd/>
            <a:tailEnd/>
          </a:ln>
        </p:spPr>
        <p:txBody>
          <a:bodyPr>
            <a:spAutoFit/>
          </a:bodyPr>
          <a:lstStyle/>
          <a:p>
            <a:pPr marL="742950" lvl="1" indent="-285750">
              <a:buFont typeface="Arial" charset="0"/>
              <a:buNone/>
            </a:pPr>
            <a:endParaRPr lang="en-US" sz="1600"/>
          </a:p>
          <a:p>
            <a:pPr marL="171450" indent="-171450">
              <a:buFont typeface="Arial" charset="0"/>
              <a:buChar char="•"/>
            </a:pPr>
            <a:r>
              <a:rPr lang="en-US" sz="1800"/>
              <a:t>Both are closed spaces.</a:t>
            </a:r>
          </a:p>
          <a:p>
            <a:pPr marL="171450" indent="-171450">
              <a:buFont typeface="Arial" charset="0"/>
              <a:buChar char="•"/>
            </a:pPr>
            <a:endParaRPr lang="en-US" sz="800"/>
          </a:p>
          <a:p>
            <a:pPr marL="171450" indent="-171450">
              <a:buFont typeface="Arial" charset="0"/>
              <a:buChar char="•"/>
            </a:pPr>
            <a:r>
              <a:rPr lang="en-US" sz="1800"/>
              <a:t>Both have untreated fecal waste in them.</a:t>
            </a:r>
          </a:p>
          <a:p>
            <a:pPr marL="171450" indent="-171450">
              <a:buFont typeface="Arial" charset="0"/>
              <a:buChar char="•"/>
            </a:pPr>
            <a:endParaRPr lang="en-US" sz="800"/>
          </a:p>
          <a:p>
            <a:pPr marL="171450" indent="-171450">
              <a:buFont typeface="Arial" charset="0"/>
              <a:buChar char="•"/>
            </a:pPr>
            <a:r>
              <a:rPr lang="en-US" sz="1800"/>
              <a:t>That waste constantly generates poison sewer gases: hydrogen sulfide, ammonia, the explosive and green-house gas methane, and particulates.  </a:t>
            </a:r>
          </a:p>
          <a:p>
            <a:pPr marL="171450" indent="-171450"/>
            <a:r>
              <a:rPr lang="en-US" sz="1800"/>
              <a:t> </a:t>
            </a:r>
            <a:endParaRPr lang="en-US" sz="800"/>
          </a:p>
          <a:p>
            <a:pPr marL="171450" indent="-171450">
              <a:buFont typeface="Arial" charset="0"/>
              <a:buChar char="•"/>
            </a:pPr>
            <a:r>
              <a:rPr lang="en-US" sz="1800"/>
              <a:t>Inherent in the technology</a:t>
            </a:r>
          </a:p>
          <a:p>
            <a:pPr marL="171450" indent="-171450">
              <a:buFont typeface="Arial" charset="0"/>
              <a:buChar char="•"/>
            </a:pPr>
            <a:endParaRPr lang="en-US" sz="800"/>
          </a:p>
          <a:p>
            <a:pPr marL="171450" indent="-171450">
              <a:buFont typeface="Arial" charset="0"/>
              <a:buChar char="•"/>
            </a:pPr>
            <a:r>
              <a:rPr lang="en-US" sz="1800"/>
              <a:t>Causes of diseases and death from those gases are the same.</a:t>
            </a:r>
          </a:p>
          <a:p>
            <a:pPr marL="171450" indent="-171450">
              <a:buFont typeface="Arial" charset="0"/>
              <a:buChar char="•"/>
            </a:pPr>
            <a:endParaRPr lang="en-US" sz="800"/>
          </a:p>
          <a:p>
            <a:pPr marL="171450" indent="-171450">
              <a:buFont typeface="Arial" charset="0"/>
              <a:buChar char="•"/>
            </a:pPr>
            <a:r>
              <a:rPr lang="en-US" sz="1800"/>
              <a:t>Constant ventilation is needed to survive in either.</a:t>
            </a:r>
            <a:endParaRPr lang="en-US" sz="800"/>
          </a:p>
        </p:txBody>
      </p:sp>
      <p:sp>
        <p:nvSpPr>
          <p:cNvPr id="11270" name="Slide Number Placeholder 1"/>
          <p:cNvSpPr>
            <a:spLocks noGrp="1"/>
          </p:cNvSpPr>
          <p:nvPr>
            <p:ph type="sldNum" sz="quarter" idx="11"/>
          </p:nvPr>
        </p:nvSpPr>
        <p:spPr bwMode="auto">
          <a:noFill/>
          <a:ln>
            <a:miter lim="800000"/>
            <a:headEnd/>
            <a:tailEnd/>
          </a:ln>
        </p:spPr>
        <p:txBody>
          <a:bodyPr/>
          <a:lstStyle/>
          <a:p>
            <a:fld id="{3185DEAD-50CB-41F6-8B51-58E05B393A11}" type="slidenum">
              <a:rPr lang="en-US" smtClean="0">
                <a:latin typeface="Arial" charset="0"/>
                <a:ea typeface="ＭＳ Ｐゴシック" pitchFamily="1" charset="-128"/>
                <a:cs typeface="Arial" charset="0"/>
              </a:rPr>
              <a:pPr/>
              <a:t>12</a:t>
            </a:fld>
            <a:endParaRPr lang="en-US" sz="3200">
              <a:latin typeface="Arial" charset="0"/>
              <a:ea typeface="ＭＳ Ｐゴシック" pitchFamily="1" charset="-128"/>
              <a:cs typeface="Arial" charset="0"/>
            </a:endParaRPr>
          </a:p>
        </p:txBody>
      </p:sp>
      <p:sp>
        <p:nvSpPr>
          <p:cNvPr id="11271" name="Text Box 7"/>
          <p:cNvSpPr txBox="1">
            <a:spLocks noChangeArrowheads="1"/>
          </p:cNvSpPr>
          <p:nvPr/>
        </p:nvSpPr>
        <p:spPr bwMode="auto">
          <a:xfrm>
            <a:off x="304800" y="6096000"/>
            <a:ext cx="8534400" cy="427038"/>
          </a:xfrm>
          <a:prstGeom prst="rect">
            <a:avLst/>
          </a:prstGeom>
          <a:noFill/>
          <a:ln w="9525">
            <a:noFill/>
            <a:miter lim="800000"/>
            <a:headEnd/>
            <a:tailEnd/>
          </a:ln>
          <a:effectLst/>
        </p:spPr>
        <p:txBody>
          <a:bodyPr>
            <a:spAutoFit/>
          </a:bodyPr>
          <a:lstStyle/>
          <a:p>
            <a:pPr>
              <a:buFont typeface="Arial" charset="0"/>
              <a:buNone/>
            </a:pPr>
            <a:r>
              <a:rPr lang="en-US" sz="2200" b="1">
                <a:solidFill>
                  <a:schemeClr val="tx2"/>
                </a:solidFill>
              </a:rPr>
              <a:t>These factors define sewer environments.  They are the same.</a:t>
            </a:r>
            <a:endParaRPr lang="en-US" b="1">
              <a:solidFill>
                <a:schemeClr val="tx2"/>
              </a:solidFill>
            </a:endParaRPr>
          </a:p>
        </p:txBody>
      </p:sp>
      <p:sp>
        <p:nvSpPr>
          <p:cNvPr id="11272" name="Text Box 8"/>
          <p:cNvSpPr txBox="1">
            <a:spLocks noChangeArrowheads="1"/>
          </p:cNvSpPr>
          <p:nvPr/>
        </p:nvSpPr>
        <p:spPr bwMode="auto">
          <a:xfrm>
            <a:off x="381000" y="2667000"/>
            <a:ext cx="7924800" cy="427038"/>
          </a:xfrm>
          <a:prstGeom prst="rect">
            <a:avLst/>
          </a:prstGeom>
          <a:noFill/>
          <a:ln w="9525">
            <a:noFill/>
            <a:miter lim="800000"/>
            <a:headEnd/>
            <a:tailEnd/>
          </a:ln>
          <a:effectLst/>
        </p:spPr>
        <p:txBody>
          <a:bodyPr>
            <a:spAutoFit/>
          </a:bodyPr>
          <a:lstStyle/>
          <a:p>
            <a:pPr>
              <a:spcBef>
                <a:spcPct val="50000"/>
              </a:spcBef>
            </a:pPr>
            <a:r>
              <a:rPr lang="en-US" sz="2200" b="1">
                <a:solidFill>
                  <a:schemeClr val="tx2"/>
                </a:solidFill>
                <a:effectLst>
                  <a:outerShdw blurRad="38100" dist="38100" dir="2700000" algn="tl">
                    <a:srgbClr val="000000"/>
                  </a:outerShdw>
                </a:effectLst>
              </a:rPr>
              <a:t>Similarities Between CAFOs and Waste Water Treatment: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838200" y="152400"/>
            <a:ext cx="7010400" cy="2360613"/>
          </a:xfrm>
          <a:prstGeom prst="rect">
            <a:avLst/>
          </a:prstGeom>
          <a:noFill/>
          <a:ln w="9525">
            <a:noFill/>
            <a:miter lim="800000"/>
            <a:headEnd/>
            <a:tailEnd/>
          </a:ln>
        </p:spPr>
      </p:pic>
      <p:sp>
        <p:nvSpPr>
          <p:cNvPr id="12291" name="TextBox 3"/>
          <p:cNvSpPr txBox="1">
            <a:spLocks noChangeArrowheads="1"/>
          </p:cNvSpPr>
          <p:nvPr/>
        </p:nvSpPr>
        <p:spPr bwMode="auto">
          <a:xfrm>
            <a:off x="1752600" y="1241425"/>
            <a:ext cx="1644650" cy="366713"/>
          </a:xfrm>
          <a:prstGeom prst="rect">
            <a:avLst/>
          </a:prstGeom>
          <a:noFill/>
          <a:ln w="9525">
            <a:noFill/>
            <a:miter lim="800000"/>
            <a:headEnd/>
            <a:tailEnd/>
          </a:ln>
        </p:spPr>
        <p:txBody>
          <a:bodyPr wrap="none">
            <a:spAutoFit/>
          </a:bodyPr>
          <a:lstStyle/>
          <a:p>
            <a:r>
              <a:rPr lang="en-US" sz="1800" b="1">
                <a:solidFill>
                  <a:schemeClr val="tx2"/>
                </a:solidFill>
              </a:rPr>
              <a:t>Confinement</a:t>
            </a:r>
            <a:r>
              <a:rPr lang="en-US" sz="1800">
                <a:solidFill>
                  <a:schemeClr val="tx2"/>
                </a:solidFill>
              </a:rPr>
              <a:t> </a:t>
            </a:r>
          </a:p>
        </p:txBody>
      </p:sp>
      <p:sp>
        <p:nvSpPr>
          <p:cNvPr id="12292" name="TextBox 4"/>
          <p:cNvSpPr txBox="1">
            <a:spLocks noChangeArrowheads="1"/>
          </p:cNvSpPr>
          <p:nvPr/>
        </p:nvSpPr>
        <p:spPr bwMode="auto">
          <a:xfrm>
            <a:off x="4724400" y="968375"/>
            <a:ext cx="2057400" cy="825500"/>
          </a:xfrm>
          <a:prstGeom prst="rect">
            <a:avLst/>
          </a:prstGeom>
          <a:noFill/>
          <a:ln w="9525">
            <a:noFill/>
            <a:miter lim="800000"/>
            <a:headEnd/>
            <a:tailEnd/>
          </a:ln>
        </p:spPr>
        <p:txBody>
          <a:bodyPr>
            <a:spAutoFit/>
          </a:bodyPr>
          <a:lstStyle/>
          <a:p>
            <a:r>
              <a:rPr lang="en-US" sz="1600" b="1">
                <a:solidFill>
                  <a:schemeClr val="tx2"/>
                </a:solidFill>
              </a:rPr>
              <a:t>Sewer Pipe</a:t>
            </a:r>
          </a:p>
          <a:p>
            <a:r>
              <a:rPr lang="en-US" sz="1600" b="1">
                <a:solidFill>
                  <a:schemeClr val="tx2"/>
                </a:solidFill>
              </a:rPr>
              <a:t>Confined Space</a:t>
            </a:r>
          </a:p>
          <a:p>
            <a:r>
              <a:rPr lang="en-US" sz="1600" b="1">
                <a:solidFill>
                  <a:schemeClr val="tx2"/>
                </a:solidFill>
              </a:rPr>
              <a:t>Anaerobic Digester</a:t>
            </a:r>
          </a:p>
        </p:txBody>
      </p:sp>
      <p:sp>
        <p:nvSpPr>
          <p:cNvPr id="12293" name="TextBox 6"/>
          <p:cNvSpPr txBox="1">
            <a:spLocks noChangeArrowheads="1"/>
          </p:cNvSpPr>
          <p:nvPr/>
        </p:nvSpPr>
        <p:spPr bwMode="auto">
          <a:xfrm>
            <a:off x="685800" y="3200400"/>
            <a:ext cx="8229600" cy="3386138"/>
          </a:xfrm>
          <a:prstGeom prst="rect">
            <a:avLst/>
          </a:prstGeom>
          <a:noFill/>
          <a:ln w="9525">
            <a:noFill/>
            <a:miter lim="800000"/>
            <a:headEnd/>
            <a:tailEnd/>
          </a:ln>
        </p:spPr>
        <p:txBody>
          <a:bodyPr>
            <a:spAutoFit/>
          </a:bodyPr>
          <a:lstStyle/>
          <a:p>
            <a:pPr marL="225425" indent="-225425">
              <a:buFont typeface="Arial" charset="0"/>
              <a:buChar char="•"/>
            </a:pPr>
            <a:r>
              <a:rPr lang="en-US" sz="1800"/>
              <a:t>Sewers are designed to contain the poison gases, while </a:t>
            </a:r>
            <a:r>
              <a:rPr lang="en-US" sz="1800">
                <a:solidFill>
                  <a:schemeClr val="tx2"/>
                </a:solidFill>
              </a:rPr>
              <a:t>confinements are designed to blow poison gases into the surrounding neighborhood</a:t>
            </a:r>
            <a:r>
              <a:rPr lang="en-US" sz="1800"/>
              <a:t>.</a:t>
            </a:r>
          </a:p>
          <a:p>
            <a:pPr marL="225425" indent="-225425">
              <a:buFont typeface="Arial" charset="0"/>
              <a:buChar char="•"/>
            </a:pPr>
            <a:endParaRPr lang="en-US" sz="1200"/>
          </a:p>
          <a:p>
            <a:pPr marL="225425" indent="-225425">
              <a:buFont typeface="Arial" charset="0"/>
              <a:buChar char="•"/>
            </a:pPr>
            <a:r>
              <a:rPr lang="en-US" sz="1800"/>
              <a:t>The waste in sewers is ultimately treated; </a:t>
            </a:r>
            <a:r>
              <a:rPr lang="en-US" sz="1800">
                <a:solidFill>
                  <a:schemeClr val="tx2"/>
                </a:solidFill>
              </a:rPr>
              <a:t>confinement waste is not treated</a:t>
            </a:r>
            <a:r>
              <a:rPr lang="en-US" sz="1800"/>
              <a:t>.  Problems are prior to treatment, and would exist even if waste was treated.</a:t>
            </a:r>
          </a:p>
          <a:p>
            <a:pPr marL="225425" indent="-225425">
              <a:buFont typeface="Arial" charset="0"/>
              <a:buChar char="•"/>
            </a:pPr>
            <a:endParaRPr lang="en-US" sz="1200"/>
          </a:p>
          <a:p>
            <a:pPr marL="225425" indent="-225425">
              <a:buFont typeface="Arial" charset="0"/>
              <a:buChar char="•"/>
            </a:pPr>
            <a:r>
              <a:rPr lang="en-US" sz="1800"/>
              <a:t>There are </a:t>
            </a:r>
            <a:r>
              <a:rPr lang="en-US" sz="1800">
                <a:solidFill>
                  <a:schemeClr val="tx2"/>
                </a:solidFill>
              </a:rPr>
              <a:t>no regulations</a:t>
            </a:r>
            <a:r>
              <a:rPr lang="en-US" sz="1800"/>
              <a:t> </a:t>
            </a:r>
            <a:r>
              <a:rPr lang="en-US" sz="1800">
                <a:solidFill>
                  <a:schemeClr val="tx2"/>
                </a:solidFill>
              </a:rPr>
              <a:t>for confinements</a:t>
            </a:r>
            <a:r>
              <a:rPr lang="en-US" sz="1800"/>
              <a:t> that provide </a:t>
            </a:r>
            <a:r>
              <a:rPr lang="en-US" sz="1800">
                <a:solidFill>
                  <a:schemeClr val="tx2"/>
                </a:solidFill>
              </a:rPr>
              <a:t>for educating and training</a:t>
            </a:r>
            <a:r>
              <a:rPr lang="en-US" sz="1800"/>
              <a:t> about (and protections from) a hazardous work place. </a:t>
            </a:r>
          </a:p>
          <a:p>
            <a:pPr marL="225425" indent="-225425">
              <a:buFont typeface="Arial" charset="0"/>
              <a:buChar char="•"/>
            </a:pPr>
            <a:endParaRPr lang="en-US" sz="1200"/>
          </a:p>
          <a:p>
            <a:pPr marL="225425" indent="-225425">
              <a:buFont typeface="Arial" charset="0"/>
              <a:buChar char="•"/>
            </a:pPr>
            <a:r>
              <a:rPr lang="en-US" sz="1800"/>
              <a:t>There are </a:t>
            </a:r>
            <a:r>
              <a:rPr lang="en-US" sz="1800">
                <a:solidFill>
                  <a:schemeClr val="tx2"/>
                </a:solidFill>
              </a:rPr>
              <a:t>no regulations</a:t>
            </a:r>
            <a:r>
              <a:rPr lang="en-US" sz="1800"/>
              <a:t> </a:t>
            </a:r>
            <a:r>
              <a:rPr lang="en-US" sz="1800">
                <a:solidFill>
                  <a:schemeClr val="tx2"/>
                </a:solidFill>
              </a:rPr>
              <a:t>protecting the public from the poisons in confinements</a:t>
            </a:r>
            <a:r>
              <a:rPr lang="en-US" sz="1800"/>
              <a:t>. There ARE such regulations for sewage treatment, and for  everywhere else in which there is fecal waste producing hydrogen sulfide, ammonia, and methane gases in a closed structure.</a:t>
            </a:r>
            <a:endParaRPr lang="en-US" sz="1600"/>
          </a:p>
        </p:txBody>
      </p:sp>
      <p:sp>
        <p:nvSpPr>
          <p:cNvPr id="12294" name="Slide Number Placeholder 1"/>
          <p:cNvSpPr>
            <a:spLocks noGrp="1"/>
          </p:cNvSpPr>
          <p:nvPr>
            <p:ph type="sldNum" sz="quarter" idx="11"/>
          </p:nvPr>
        </p:nvSpPr>
        <p:spPr bwMode="auto">
          <a:noFill/>
          <a:ln>
            <a:miter lim="800000"/>
            <a:headEnd/>
            <a:tailEnd/>
          </a:ln>
        </p:spPr>
        <p:txBody>
          <a:bodyPr/>
          <a:lstStyle/>
          <a:p>
            <a:fld id="{C35B6BFC-3238-4AC2-8DDD-C19B7DF1EC86}" type="slidenum">
              <a:rPr lang="en-US" smtClean="0">
                <a:latin typeface="Arial" charset="0"/>
                <a:ea typeface="ＭＳ Ｐゴシック" pitchFamily="1" charset="-128"/>
                <a:cs typeface="Arial" charset="0"/>
              </a:rPr>
              <a:pPr/>
              <a:t>13</a:t>
            </a:fld>
            <a:endParaRPr lang="en-US" sz="3200">
              <a:latin typeface="Arial" charset="0"/>
              <a:ea typeface="ＭＳ Ｐゴシック" pitchFamily="1" charset="-128"/>
              <a:cs typeface="Arial" charset="0"/>
            </a:endParaRPr>
          </a:p>
        </p:txBody>
      </p:sp>
      <p:sp>
        <p:nvSpPr>
          <p:cNvPr id="12295" name="Text Box 7"/>
          <p:cNvSpPr txBox="1">
            <a:spLocks noChangeArrowheads="1"/>
          </p:cNvSpPr>
          <p:nvPr/>
        </p:nvSpPr>
        <p:spPr bwMode="auto">
          <a:xfrm>
            <a:off x="381000" y="2667000"/>
            <a:ext cx="8001000" cy="427038"/>
          </a:xfrm>
          <a:prstGeom prst="rect">
            <a:avLst/>
          </a:prstGeom>
          <a:noFill/>
          <a:ln w="9525">
            <a:noFill/>
            <a:miter lim="800000"/>
            <a:headEnd/>
            <a:tailEnd/>
          </a:ln>
          <a:effectLst/>
        </p:spPr>
        <p:txBody>
          <a:bodyPr>
            <a:spAutoFit/>
          </a:bodyPr>
          <a:lstStyle/>
          <a:p>
            <a:pPr>
              <a:spcBef>
                <a:spcPct val="50000"/>
              </a:spcBef>
            </a:pPr>
            <a:r>
              <a:rPr lang="en-US" sz="2200" b="1">
                <a:solidFill>
                  <a:schemeClr val="tx2"/>
                </a:solidFill>
              </a:rPr>
              <a:t>Differences </a:t>
            </a:r>
            <a:r>
              <a:rPr lang="en-US" sz="2200" b="1">
                <a:solidFill>
                  <a:schemeClr val="tx2"/>
                </a:solidFill>
                <a:effectLst>
                  <a:outerShdw blurRad="38100" dist="38100" dir="2700000" algn="tl">
                    <a:srgbClr val="000000"/>
                  </a:outerShdw>
                </a:effectLst>
              </a:rPr>
              <a:t>Between CAFOs and Waste Water Treatment: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38200" y="152400"/>
            <a:ext cx="7315200" cy="1154113"/>
          </a:xfrm>
        </p:spPr>
        <p:txBody>
          <a:bodyPr/>
          <a:lstStyle/>
          <a:p>
            <a:pPr algn="ctr" eaLnBrk="1" hangingPunct="1"/>
            <a:r>
              <a:rPr lang="en-US" sz="2200">
                <a:ea typeface="ＭＳ Ｐゴシック" pitchFamily="1" charset="-128"/>
              </a:rPr>
              <a:t>Summary of toxicology for</a:t>
            </a:r>
            <a:br>
              <a:rPr lang="en-US" sz="2200">
                <a:ea typeface="ＭＳ Ｐゴシック" pitchFamily="1" charset="-128"/>
              </a:rPr>
            </a:br>
            <a:r>
              <a:rPr lang="en-US" b="1">
                <a:ea typeface="ＭＳ Ｐゴシック" pitchFamily="1" charset="-128"/>
              </a:rPr>
              <a:t>Hydrogen Sulfide</a:t>
            </a:r>
          </a:p>
        </p:txBody>
      </p:sp>
      <p:sp>
        <p:nvSpPr>
          <p:cNvPr id="13315" name="Content Placeholder 2"/>
          <p:cNvSpPr>
            <a:spLocks noGrp="1"/>
          </p:cNvSpPr>
          <p:nvPr>
            <p:ph idx="1"/>
          </p:nvPr>
        </p:nvSpPr>
        <p:spPr>
          <a:xfrm>
            <a:off x="533400" y="1600200"/>
            <a:ext cx="8153400" cy="2743200"/>
          </a:xfrm>
        </p:spPr>
        <p:txBody>
          <a:bodyPr/>
          <a:lstStyle/>
          <a:p>
            <a:pPr marL="463550" indent="-463550" eaLnBrk="1" hangingPunct="1">
              <a:lnSpc>
                <a:spcPct val="80000"/>
              </a:lnSpc>
              <a:buFont typeface="Wingdings" pitchFamily="1" charset="2"/>
              <a:buNone/>
            </a:pPr>
            <a:r>
              <a:rPr lang="en-US" b="1">
                <a:solidFill>
                  <a:schemeClr val="tx2"/>
                </a:solidFill>
                <a:ea typeface="ＭＳ Ｐゴシック" pitchFamily="1" charset="-128"/>
              </a:rPr>
              <a:t>High Concentrations</a:t>
            </a:r>
            <a:r>
              <a:rPr lang="en-US" b="1">
                <a:ea typeface="ＭＳ Ｐゴシック" pitchFamily="1" charset="-128"/>
              </a:rPr>
              <a:t> </a:t>
            </a:r>
          </a:p>
          <a:p>
            <a:pPr marL="463550" indent="-463550" eaLnBrk="1" hangingPunct="1">
              <a:lnSpc>
                <a:spcPct val="80000"/>
              </a:lnSpc>
              <a:buFont typeface="Wingdings" pitchFamily="1" charset="2"/>
              <a:buNone/>
            </a:pPr>
            <a:endParaRPr lang="en-US" sz="800" b="1">
              <a:ea typeface="ＭＳ Ｐゴシック" pitchFamily="1" charset="-128"/>
            </a:endParaRPr>
          </a:p>
          <a:p>
            <a:pPr marL="463550" indent="-463550" eaLnBrk="1" hangingPunct="1">
              <a:lnSpc>
                <a:spcPct val="80000"/>
              </a:lnSpc>
              <a:buFont typeface="Wingdings" pitchFamily="1" charset="2"/>
              <a:buChar char="q"/>
            </a:pPr>
            <a:r>
              <a:rPr lang="en-US">
                <a:ea typeface="ＭＳ Ｐゴシック" pitchFamily="1" charset="-128"/>
              </a:rPr>
              <a:t>respiratory paralysis…may cause coma after a single breath and may be rapidly fatal.</a:t>
            </a:r>
          </a:p>
          <a:p>
            <a:pPr marL="463550" indent="-463550" eaLnBrk="1" hangingPunct="1">
              <a:lnSpc>
                <a:spcPct val="80000"/>
              </a:lnSpc>
              <a:buFont typeface="Wingdings" pitchFamily="1" charset="2"/>
              <a:buChar char="q"/>
            </a:pPr>
            <a:r>
              <a:rPr lang="en-US">
                <a:ea typeface="ＭＳ Ｐゴシック" pitchFamily="1" charset="-128"/>
              </a:rPr>
              <a:t>convulsions.</a:t>
            </a:r>
          </a:p>
          <a:p>
            <a:pPr marL="463550" indent="-463550" eaLnBrk="1" hangingPunct="1">
              <a:lnSpc>
                <a:spcPct val="80000"/>
              </a:lnSpc>
              <a:buFont typeface="Wingdings" pitchFamily="1" charset="2"/>
              <a:buChar char="q"/>
            </a:pPr>
            <a:r>
              <a:rPr lang="en-US">
                <a:ea typeface="ＭＳ Ｐゴシック" pitchFamily="1" charset="-128"/>
              </a:rPr>
              <a:t>acute conjunctivitis with pain, lacrimation, and photophobia.</a:t>
            </a:r>
          </a:p>
          <a:p>
            <a:pPr marL="463550" indent="-463550" eaLnBrk="1" hangingPunct="1">
              <a:lnSpc>
                <a:spcPct val="80000"/>
              </a:lnSpc>
              <a:buFont typeface="Wingdings" pitchFamily="1" charset="2"/>
              <a:buChar char="q"/>
            </a:pPr>
            <a:r>
              <a:rPr lang="en-US">
                <a:ea typeface="ＭＳ Ｐゴシック" pitchFamily="1" charset="-128"/>
              </a:rPr>
              <a:t>keratoconjunctivitis and vesiculation of the corneal epithelium.</a:t>
            </a:r>
          </a:p>
          <a:p>
            <a:pPr marL="463550" indent="-463550" eaLnBrk="1" hangingPunct="1">
              <a:lnSpc>
                <a:spcPct val="80000"/>
              </a:lnSpc>
              <a:buFont typeface="Wingdings" pitchFamily="1" charset="2"/>
              <a:buChar char="q"/>
            </a:pPr>
            <a:r>
              <a:rPr lang="en-US">
                <a:ea typeface="ＭＳ Ｐゴシック" pitchFamily="1" charset="-128"/>
              </a:rPr>
              <a:t>pulmonary edema.</a:t>
            </a:r>
          </a:p>
          <a:p>
            <a:pPr marL="463550" indent="-463550" eaLnBrk="1" hangingPunct="1">
              <a:lnSpc>
                <a:spcPct val="80000"/>
              </a:lnSpc>
              <a:buFont typeface="Wingdings" pitchFamily="1" charset="2"/>
              <a:buChar char="q"/>
            </a:pPr>
            <a:r>
              <a:rPr lang="en-US">
                <a:ea typeface="ＭＳ Ｐゴシック" pitchFamily="1" charset="-128"/>
              </a:rPr>
              <a:t>rhinitis, pharyngitis, bronchitis, and pneumonitis.</a:t>
            </a:r>
          </a:p>
          <a:p>
            <a:pPr marL="463550" indent="-463550" eaLnBrk="1" hangingPunct="1">
              <a:lnSpc>
                <a:spcPct val="80000"/>
              </a:lnSpc>
              <a:buFont typeface="Wingdings" pitchFamily="1" charset="2"/>
              <a:buChar char="q"/>
            </a:pPr>
            <a:r>
              <a:rPr lang="en-US">
                <a:ea typeface="ＭＳ Ｐゴシック" pitchFamily="1" charset="-128"/>
              </a:rPr>
              <a:t>rapid olfactory fatigue.</a:t>
            </a:r>
          </a:p>
        </p:txBody>
      </p:sp>
      <p:sp>
        <p:nvSpPr>
          <p:cNvPr id="4" name="Content Placeholder 2"/>
          <p:cNvSpPr txBox="1">
            <a:spLocks/>
          </p:cNvSpPr>
          <p:nvPr/>
        </p:nvSpPr>
        <p:spPr>
          <a:xfrm>
            <a:off x="533400" y="4572000"/>
            <a:ext cx="8153400" cy="1676400"/>
          </a:xfrm>
          <a:prstGeom prst="rect">
            <a:avLst/>
          </a:prstGeom>
        </p:spPr>
        <p:txBody>
          <a:bodyPr>
            <a:normAutofit/>
          </a:bodyPr>
          <a:lstStyle/>
          <a:p>
            <a:pPr marL="463550" indent="-463550">
              <a:lnSpc>
                <a:spcPct val="90000"/>
              </a:lnSpc>
              <a:spcBef>
                <a:spcPct val="20000"/>
              </a:spcBef>
              <a:buFont typeface="Arial" charset="0"/>
              <a:buNone/>
            </a:pPr>
            <a:r>
              <a:rPr lang="en-US" sz="2000" b="1">
                <a:solidFill>
                  <a:schemeClr val="tx2"/>
                </a:solidFill>
              </a:rPr>
              <a:t>Low Concentrations</a:t>
            </a:r>
          </a:p>
          <a:p>
            <a:pPr marL="463550" indent="-463550">
              <a:lnSpc>
                <a:spcPct val="90000"/>
              </a:lnSpc>
              <a:spcBef>
                <a:spcPct val="20000"/>
              </a:spcBef>
              <a:buFont typeface="Arial" charset="0"/>
              <a:buNone/>
            </a:pPr>
            <a:endParaRPr lang="en-US" sz="800" b="1"/>
          </a:p>
          <a:p>
            <a:pPr marL="463550" indent="-463550">
              <a:lnSpc>
                <a:spcPct val="90000"/>
              </a:lnSpc>
              <a:spcBef>
                <a:spcPct val="20000"/>
              </a:spcBef>
              <a:buClr>
                <a:schemeClr val="tx2"/>
              </a:buClr>
              <a:buFont typeface="Wingdings" pitchFamily="1" charset="2"/>
              <a:buChar char="q"/>
            </a:pPr>
            <a:r>
              <a:rPr lang="en-US" sz="2000"/>
              <a:t>irritates the eyes and respiratory tract.</a:t>
            </a:r>
          </a:p>
          <a:p>
            <a:pPr marL="463550" indent="-463550">
              <a:lnSpc>
                <a:spcPct val="90000"/>
              </a:lnSpc>
              <a:spcBef>
                <a:spcPct val="20000"/>
              </a:spcBef>
              <a:buClr>
                <a:schemeClr val="tx2"/>
              </a:buClr>
              <a:buFont typeface="Wingdings" pitchFamily="1" charset="2"/>
              <a:buChar char="q"/>
            </a:pPr>
            <a:r>
              <a:rPr lang="en-US" sz="2000"/>
              <a:t>headache, fatigue, irritability, insomnia, and gastrointestinal disturbances.</a:t>
            </a:r>
          </a:p>
          <a:p>
            <a:pPr marL="463550" indent="-463550">
              <a:lnSpc>
                <a:spcPct val="90000"/>
              </a:lnSpc>
              <a:spcBef>
                <a:spcPct val="20000"/>
              </a:spcBef>
              <a:buClr>
                <a:schemeClr val="tx2"/>
              </a:buClr>
              <a:buFont typeface="Wingdings" pitchFamily="1" charset="2"/>
              <a:buChar char="q"/>
            </a:pPr>
            <a:r>
              <a:rPr lang="en-US" sz="2000"/>
              <a:t>dizziness.</a:t>
            </a:r>
          </a:p>
        </p:txBody>
      </p:sp>
      <p:sp>
        <p:nvSpPr>
          <p:cNvPr id="13317" name="Slide Number Placeholder 4"/>
          <p:cNvSpPr>
            <a:spLocks noGrp="1"/>
          </p:cNvSpPr>
          <p:nvPr>
            <p:ph type="sldNum" sz="quarter" idx="11"/>
          </p:nvPr>
        </p:nvSpPr>
        <p:spPr bwMode="auto">
          <a:noFill/>
          <a:ln>
            <a:miter lim="800000"/>
            <a:headEnd/>
            <a:tailEnd/>
          </a:ln>
        </p:spPr>
        <p:txBody>
          <a:bodyPr/>
          <a:lstStyle/>
          <a:p>
            <a:fld id="{19BA3B97-85BF-4201-8C77-1155D4692299}" type="slidenum">
              <a:rPr lang="en-US" smtClean="0">
                <a:latin typeface="Arial" charset="0"/>
                <a:ea typeface="ＭＳ Ｐゴシック" pitchFamily="1" charset="-128"/>
                <a:cs typeface="Arial" charset="0"/>
              </a:rPr>
              <a:pPr/>
              <a:t>14</a:t>
            </a:fld>
            <a:endParaRPr lang="en-US" sz="3200">
              <a:latin typeface="Arial" charset="0"/>
              <a:ea typeface="ＭＳ Ｐゴシック" pitchFamily="1" charset="-128"/>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38200" y="228600"/>
            <a:ext cx="7315200" cy="1154113"/>
          </a:xfrm>
        </p:spPr>
        <p:txBody>
          <a:bodyPr/>
          <a:lstStyle/>
          <a:p>
            <a:pPr algn="ctr" eaLnBrk="1" hangingPunct="1"/>
            <a:r>
              <a:rPr lang="en-US" sz="2400" b="1">
                <a:ea typeface="ＭＳ Ｐゴシック" pitchFamily="1" charset="-128"/>
              </a:rPr>
              <a:t>Summary of toxicology for</a:t>
            </a:r>
            <a:br>
              <a:rPr lang="en-US" sz="2400" b="1">
                <a:ea typeface="ＭＳ Ｐゴシック" pitchFamily="1" charset="-128"/>
              </a:rPr>
            </a:br>
            <a:r>
              <a:rPr lang="en-US" b="1">
                <a:ea typeface="ＭＳ Ｐゴシック" pitchFamily="1" charset="-128"/>
              </a:rPr>
              <a:t> Ammonia</a:t>
            </a:r>
          </a:p>
        </p:txBody>
      </p:sp>
      <p:sp>
        <p:nvSpPr>
          <p:cNvPr id="3" name="Content Placeholder 2"/>
          <p:cNvSpPr>
            <a:spLocks noGrp="1"/>
          </p:cNvSpPr>
          <p:nvPr>
            <p:ph idx="1"/>
          </p:nvPr>
        </p:nvSpPr>
        <p:spPr>
          <a:xfrm>
            <a:off x="685800" y="1600200"/>
            <a:ext cx="7924800" cy="3733800"/>
          </a:xfrm>
        </p:spPr>
        <p:txBody>
          <a:bodyPr>
            <a:normAutofit/>
          </a:bodyPr>
          <a:lstStyle/>
          <a:p>
            <a:pPr marL="468313" indent="-468313" eaLnBrk="1" hangingPunct="1">
              <a:lnSpc>
                <a:spcPct val="90000"/>
              </a:lnSpc>
            </a:pPr>
            <a:r>
              <a:rPr lang="en-US" sz="2400">
                <a:ea typeface="ＭＳ Ｐゴシック" pitchFamily="1" charset="-128"/>
              </a:rPr>
              <a:t>Ammonia vapor is a severe irritant of the eyes, especially the cornea, the respiratory tract, and skin. </a:t>
            </a:r>
          </a:p>
          <a:p>
            <a:pPr marL="468313" indent="-468313" eaLnBrk="1" hangingPunct="1">
              <a:lnSpc>
                <a:spcPct val="90000"/>
              </a:lnSpc>
              <a:buFont typeface="Wingdings" pitchFamily="1" charset="2"/>
              <a:buNone/>
            </a:pPr>
            <a:endParaRPr lang="en-US" sz="1000">
              <a:ea typeface="ＭＳ Ｐゴシック" pitchFamily="1" charset="-128"/>
            </a:endParaRPr>
          </a:p>
          <a:p>
            <a:pPr marL="468313" indent="-468313" eaLnBrk="1" hangingPunct="1">
              <a:lnSpc>
                <a:spcPct val="90000"/>
              </a:lnSpc>
            </a:pPr>
            <a:r>
              <a:rPr lang="en-US" sz="2400">
                <a:ea typeface="ＭＳ Ｐゴシック" pitchFamily="1" charset="-128"/>
              </a:rPr>
              <a:t>Dyspnea, bronchospasm, chest pain and pulmonary edema which may be fatal.</a:t>
            </a:r>
          </a:p>
          <a:p>
            <a:pPr marL="468313" indent="-468313" eaLnBrk="1" hangingPunct="1">
              <a:lnSpc>
                <a:spcPct val="90000"/>
              </a:lnSpc>
              <a:buFont typeface="Wingdings" pitchFamily="1" charset="2"/>
              <a:buNone/>
            </a:pPr>
            <a:endParaRPr lang="en-US" sz="1000">
              <a:ea typeface="ＭＳ Ｐゴシック" pitchFamily="1" charset="-128"/>
            </a:endParaRPr>
          </a:p>
          <a:p>
            <a:pPr marL="468313" indent="-468313" eaLnBrk="1" hangingPunct="1">
              <a:lnSpc>
                <a:spcPct val="90000"/>
              </a:lnSpc>
            </a:pPr>
            <a:r>
              <a:rPr lang="en-US" sz="2400">
                <a:ea typeface="ＭＳ Ｐゴシック" pitchFamily="1" charset="-128"/>
              </a:rPr>
              <a:t>Bronchitis and pneumonia.</a:t>
            </a:r>
          </a:p>
          <a:p>
            <a:pPr marL="468313" indent="-468313" eaLnBrk="1" hangingPunct="1">
              <a:lnSpc>
                <a:spcPct val="90000"/>
              </a:lnSpc>
              <a:buFont typeface="Wingdings" pitchFamily="1" charset="2"/>
              <a:buNone/>
            </a:pPr>
            <a:endParaRPr lang="en-US" sz="1000">
              <a:ea typeface="ＭＳ Ｐゴシック" pitchFamily="1" charset="-128"/>
            </a:endParaRPr>
          </a:p>
          <a:p>
            <a:pPr marL="468313" indent="-468313" eaLnBrk="1" hangingPunct="1">
              <a:lnSpc>
                <a:spcPct val="90000"/>
              </a:lnSpc>
            </a:pPr>
            <a:r>
              <a:rPr lang="en-US" sz="2400">
                <a:ea typeface="ＭＳ Ｐゴシック" pitchFamily="1" charset="-128"/>
              </a:rPr>
              <a:t>Asthma.</a:t>
            </a:r>
          </a:p>
          <a:p>
            <a:pPr marL="468313" indent="-468313" eaLnBrk="1" hangingPunct="1">
              <a:lnSpc>
                <a:spcPct val="90000"/>
              </a:lnSpc>
              <a:buFont typeface="Wingdings" pitchFamily="1" charset="2"/>
              <a:buNone/>
            </a:pPr>
            <a:endParaRPr lang="en-US" sz="1000">
              <a:ea typeface="ＭＳ Ｐゴシック" pitchFamily="1" charset="-128"/>
            </a:endParaRPr>
          </a:p>
          <a:p>
            <a:pPr marL="468313" indent="-468313" eaLnBrk="1" hangingPunct="1">
              <a:lnSpc>
                <a:spcPct val="90000"/>
              </a:lnSpc>
            </a:pPr>
            <a:r>
              <a:rPr lang="en-US" sz="2400">
                <a:ea typeface="ＭＳ Ｐゴシック" pitchFamily="1" charset="-128"/>
              </a:rPr>
              <a:t>Ironically, a 1969 study to set human limits for ammonia was done on pigs.</a:t>
            </a:r>
            <a:endParaRPr lang="en-US" sz="3200">
              <a:ea typeface="ＭＳ Ｐゴシック" pitchFamily="1" charset="-128"/>
            </a:endParaRPr>
          </a:p>
        </p:txBody>
      </p:sp>
      <p:sp>
        <p:nvSpPr>
          <p:cNvPr id="14340" name="Slide Number Placeholder 3"/>
          <p:cNvSpPr>
            <a:spLocks noGrp="1"/>
          </p:cNvSpPr>
          <p:nvPr>
            <p:ph type="sldNum" sz="quarter" idx="11"/>
          </p:nvPr>
        </p:nvSpPr>
        <p:spPr bwMode="auto">
          <a:noFill/>
          <a:ln>
            <a:miter lim="800000"/>
            <a:headEnd/>
            <a:tailEnd/>
          </a:ln>
        </p:spPr>
        <p:txBody>
          <a:bodyPr/>
          <a:lstStyle/>
          <a:p>
            <a:fld id="{86DB5E1D-CE45-48AA-98F8-FE3D6192C003}" type="slidenum">
              <a:rPr lang="en-US" smtClean="0">
                <a:latin typeface="Arial" charset="0"/>
                <a:ea typeface="ＭＳ Ｐゴシック" pitchFamily="1" charset="-128"/>
                <a:cs typeface="Arial" charset="0"/>
              </a:rPr>
              <a:pPr/>
              <a:t>15</a:t>
            </a:fld>
            <a:endParaRPr lang="en-US" sz="3200">
              <a:latin typeface="Arial" charset="0"/>
              <a:ea typeface="ＭＳ Ｐゴシック" pitchFamily="1" charset="-128"/>
              <a:cs typeface="Arial" charset="0"/>
            </a:endParaRPr>
          </a:p>
        </p:txBody>
      </p:sp>
      <p:sp>
        <p:nvSpPr>
          <p:cNvPr id="14341" name="Text Box 5"/>
          <p:cNvSpPr txBox="1">
            <a:spLocks noChangeArrowheads="1"/>
          </p:cNvSpPr>
          <p:nvPr/>
        </p:nvSpPr>
        <p:spPr bwMode="auto">
          <a:xfrm>
            <a:off x="1295400" y="5410200"/>
            <a:ext cx="6705600" cy="304800"/>
          </a:xfrm>
          <a:prstGeom prst="rect">
            <a:avLst/>
          </a:prstGeom>
          <a:noFill/>
          <a:ln w="9525">
            <a:noFill/>
            <a:miter lim="800000"/>
            <a:headEnd/>
            <a:tailEnd/>
          </a:ln>
          <a:effectLst/>
        </p:spPr>
        <p:txBody>
          <a:bodyPr>
            <a:spAutoFit/>
          </a:bodyPr>
          <a:lstStyle/>
          <a:p>
            <a:pPr>
              <a:spcBef>
                <a:spcPct val="50000"/>
              </a:spcBef>
            </a:pPr>
            <a:endParaRPr lang="en-US" sz="1400"/>
          </a:p>
        </p:txBody>
      </p:sp>
      <p:sp>
        <p:nvSpPr>
          <p:cNvPr id="14342" name="Text Box 6"/>
          <p:cNvSpPr txBox="1">
            <a:spLocks noChangeArrowheads="1"/>
          </p:cNvSpPr>
          <p:nvPr/>
        </p:nvSpPr>
        <p:spPr bwMode="auto">
          <a:xfrm>
            <a:off x="1219200" y="5486400"/>
            <a:ext cx="6400800" cy="863600"/>
          </a:xfrm>
          <a:prstGeom prst="rect">
            <a:avLst/>
          </a:prstGeom>
          <a:solidFill>
            <a:schemeClr val="bg1"/>
          </a:solidFill>
          <a:ln w="38100">
            <a:solidFill>
              <a:schemeClr val="tx2"/>
            </a:solidFill>
            <a:miter lim="800000"/>
            <a:headEnd/>
            <a:tailEnd/>
          </a:ln>
          <a:effectLst/>
        </p:spPr>
        <p:txBody>
          <a:bodyPr>
            <a:spAutoFit/>
          </a:bodyPr>
          <a:lstStyle/>
          <a:p>
            <a:pPr marL="687388" indent="-687388">
              <a:spcBef>
                <a:spcPct val="50000"/>
              </a:spcBef>
            </a:pPr>
            <a:r>
              <a:rPr lang="en-US" sz="1600"/>
              <a:t>Stombaugh DP, Teague HS, &amp; Roller WH (1969 June).  Effects of atmospheric ammonia on the pig.  </a:t>
            </a:r>
            <a:r>
              <a:rPr lang="en-US" sz="1600" i="1"/>
              <a:t>Journal of Animal Science, 28</a:t>
            </a:r>
            <a:r>
              <a:rPr lang="en-US" sz="1600"/>
              <a:t>(6): 844-847.</a:t>
            </a:r>
            <a:endParaRPr lang="en-US"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457200"/>
            <a:ext cx="7620000" cy="1154113"/>
          </a:xfrm>
        </p:spPr>
        <p:txBody>
          <a:bodyPr>
            <a:normAutofit/>
          </a:bodyPr>
          <a:lstStyle/>
          <a:p>
            <a:pPr marL="568325" indent="-568325" eaLnBrk="1" hangingPunct="1"/>
            <a:r>
              <a:rPr lang="en-US">
                <a:latin typeface="Times New Roman" pitchFamily="1" charset="0"/>
                <a:ea typeface="ＭＳ Ｐゴシック" pitchFamily="1" charset="-128"/>
              </a:rPr>
              <a:t>II.</a:t>
            </a:r>
            <a:r>
              <a:rPr lang="en-US" sz="3600">
                <a:latin typeface="Times New Roman" pitchFamily="1" charset="0"/>
                <a:ea typeface="ＭＳ Ｐゴシック" pitchFamily="1" charset="-128"/>
              </a:rPr>
              <a:t>	</a:t>
            </a:r>
            <a:r>
              <a:rPr lang="en-US" sz="3600">
                <a:ea typeface="ＭＳ Ｐゴシック" pitchFamily="1" charset="-128"/>
              </a:rPr>
              <a:t>Rural Schools, Confinements and Poison Sewer Gases</a:t>
            </a:r>
          </a:p>
        </p:txBody>
      </p:sp>
      <p:sp>
        <p:nvSpPr>
          <p:cNvPr id="74755" name="Slide Number Placeholder 2"/>
          <p:cNvSpPr txBox="1">
            <a:spLocks noGrp="1"/>
          </p:cNvSpPr>
          <p:nvPr/>
        </p:nvSpPr>
        <p:spPr bwMode="auto">
          <a:xfrm>
            <a:off x="7315200" y="549275"/>
            <a:ext cx="939800" cy="301625"/>
          </a:xfrm>
          <a:prstGeom prst="rect">
            <a:avLst/>
          </a:prstGeom>
          <a:noFill/>
          <a:ln w="9525">
            <a:noFill/>
            <a:miter lim="800000"/>
            <a:headEnd/>
            <a:tailEnd/>
          </a:ln>
        </p:spPr>
        <p:txBody>
          <a:bodyPr anchor="ctr"/>
          <a:lstStyle/>
          <a:p>
            <a:pPr algn="r"/>
            <a:fld id="{956C04EF-3F8F-483B-8E35-3599E31ADD70}" type="slidenum">
              <a:rPr lang="en-US" sz="1200">
                <a:cs typeface="Arial" charset="0"/>
              </a:rPr>
              <a:pPr algn="r"/>
              <a:t>16</a:t>
            </a:fld>
            <a:endParaRPr lang="en-US" sz="1200">
              <a:cs typeface="Arial" charset="0"/>
            </a:endParaRPr>
          </a:p>
        </p:txBody>
      </p:sp>
      <p:sp>
        <p:nvSpPr>
          <p:cNvPr id="74756" name="TextBox 3"/>
          <p:cNvSpPr txBox="1">
            <a:spLocks noChangeArrowheads="1"/>
          </p:cNvSpPr>
          <p:nvPr/>
        </p:nvSpPr>
        <p:spPr bwMode="auto">
          <a:xfrm>
            <a:off x="533400" y="1828800"/>
            <a:ext cx="8153400" cy="4779963"/>
          </a:xfrm>
          <a:prstGeom prst="rect">
            <a:avLst/>
          </a:prstGeom>
          <a:noFill/>
          <a:ln w="9525">
            <a:noFill/>
            <a:miter lim="800000"/>
            <a:headEnd/>
            <a:tailEnd/>
          </a:ln>
        </p:spPr>
        <p:txBody>
          <a:bodyPr>
            <a:spAutoFit/>
          </a:bodyPr>
          <a:lstStyle/>
          <a:p>
            <a:pPr marL="290513" indent="-290513"/>
            <a:r>
              <a:rPr lang="en-US"/>
              <a:t>This section will:</a:t>
            </a:r>
          </a:p>
          <a:p>
            <a:pPr marL="290513" indent="-290513"/>
            <a:endParaRPr lang="en-US" sz="1200"/>
          </a:p>
          <a:p>
            <a:pPr marL="290513" indent="-290513"/>
            <a:r>
              <a:rPr lang="en-US"/>
              <a:t>•  explore the relationship between rural schools and confinements, and the incidence of airborne diseases in children due to their proximity to these confinements.</a:t>
            </a:r>
          </a:p>
          <a:p>
            <a:pPr marL="290513" indent="-290513"/>
            <a:endParaRPr lang="en-US" sz="800"/>
          </a:p>
          <a:p>
            <a:pPr marL="290513" indent="-290513"/>
            <a:r>
              <a:rPr lang="en-US" sz="800"/>
              <a:t>	</a:t>
            </a:r>
            <a:endParaRPr lang="en-US"/>
          </a:p>
          <a:p>
            <a:pPr marL="290513" indent="-290513"/>
            <a:r>
              <a:rPr lang="en-US"/>
              <a:t>•	provide information about conditions at the North Winneshiek Community School, and will</a:t>
            </a:r>
          </a:p>
          <a:p>
            <a:pPr marL="290513" indent="-290513"/>
            <a:endParaRPr lang="en-US" sz="800"/>
          </a:p>
          <a:p>
            <a:pPr marL="290513" indent="-290513"/>
            <a:r>
              <a:rPr lang="en-US"/>
              <a:t>•	recount attempts to remedy the negative impact of CAFOs on the school environment at North Winn.</a:t>
            </a:r>
          </a:p>
          <a:p>
            <a:pPr marL="290513" indent="-290513"/>
            <a:r>
              <a:rPr lang="en-US" sz="800"/>
              <a:t>	</a:t>
            </a:r>
            <a:endParaRPr lang="en-US"/>
          </a:p>
          <a:p>
            <a:pPr marL="290513" indent="-290513"/>
            <a:r>
              <a:rPr lang="en-US"/>
              <a:t>•  give you an understanding of how you can at least protect children when they are inside your school buildings with the correct HVAC filters.</a:t>
            </a:r>
            <a:endParaRPr 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1"/>
          </p:nvPr>
        </p:nvSpPr>
        <p:spPr bwMode="auto">
          <a:noFill/>
          <a:ln>
            <a:miter lim="800000"/>
            <a:headEnd/>
            <a:tailEnd/>
          </a:ln>
        </p:spPr>
        <p:txBody>
          <a:bodyPr/>
          <a:lstStyle/>
          <a:p>
            <a:fld id="{D6FE0159-CD85-4A95-BF09-0DC9543765EC}" type="slidenum">
              <a:rPr lang="en-US" smtClean="0">
                <a:latin typeface="Arial" charset="0"/>
                <a:ea typeface="ＭＳ Ｐゴシック" pitchFamily="1" charset="-128"/>
              </a:rPr>
              <a:pPr/>
              <a:t>17</a:t>
            </a:fld>
            <a:endParaRPr lang="en-US">
              <a:latin typeface="Arial" charset="0"/>
              <a:ea typeface="ＭＳ Ｐゴシック" pitchFamily="1" charset="-128"/>
            </a:endParaRPr>
          </a:p>
        </p:txBody>
      </p:sp>
      <p:pic>
        <p:nvPicPr>
          <p:cNvPr id="16387" name="Picture 2" descr="CAFOSchool2-3.jpg"/>
          <p:cNvPicPr>
            <a:picLocks noChangeAspect="1"/>
          </p:cNvPicPr>
          <p:nvPr/>
        </p:nvPicPr>
        <p:blipFill>
          <a:blip r:embed="rId2"/>
          <a:srcRect/>
          <a:stretch>
            <a:fillRect/>
          </a:stretch>
        </p:blipFill>
        <p:spPr bwMode="auto">
          <a:xfrm>
            <a:off x="7938" y="0"/>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1"/>
          </p:nvPr>
        </p:nvSpPr>
        <p:spPr bwMode="auto">
          <a:noFill/>
          <a:ln>
            <a:miter lim="800000"/>
            <a:headEnd/>
            <a:tailEnd/>
          </a:ln>
        </p:spPr>
        <p:txBody>
          <a:bodyPr/>
          <a:lstStyle/>
          <a:p>
            <a:fld id="{CCB35BE0-DA84-4F71-884C-80E49AEECB41}" type="slidenum">
              <a:rPr lang="en-US" smtClean="0">
                <a:latin typeface="Arial" charset="0"/>
                <a:ea typeface="ＭＳ Ｐゴシック" pitchFamily="1" charset="-128"/>
                <a:cs typeface="Arial" charset="0"/>
              </a:rPr>
              <a:pPr/>
              <a:t>18</a:t>
            </a:fld>
            <a:endParaRPr lang="en-US">
              <a:latin typeface="Arial" charset="0"/>
              <a:ea typeface="ＭＳ Ｐゴシック" pitchFamily="1" charset="-128"/>
              <a:cs typeface="Arial" charset="0"/>
            </a:endParaRPr>
          </a:p>
        </p:txBody>
      </p:sp>
      <p:sp>
        <p:nvSpPr>
          <p:cNvPr id="17411" name="TextBox 3"/>
          <p:cNvSpPr txBox="1">
            <a:spLocks noChangeArrowheads="1"/>
          </p:cNvSpPr>
          <p:nvPr/>
        </p:nvSpPr>
        <p:spPr bwMode="auto">
          <a:xfrm>
            <a:off x="323850" y="609600"/>
            <a:ext cx="7600950" cy="946150"/>
          </a:xfrm>
          <a:prstGeom prst="rect">
            <a:avLst/>
          </a:prstGeom>
          <a:noFill/>
          <a:ln w="9525">
            <a:noFill/>
            <a:miter lim="800000"/>
            <a:headEnd/>
            <a:tailEnd/>
          </a:ln>
        </p:spPr>
        <p:txBody>
          <a:bodyPr>
            <a:spAutoFit/>
          </a:bodyPr>
          <a:lstStyle/>
          <a:p>
            <a:pPr marL="342900" indent="-342900">
              <a:buFont typeface="Arial" charset="0"/>
              <a:buChar char="•"/>
            </a:pPr>
            <a:r>
              <a:rPr lang="en-US" sz="2800" b="1">
                <a:solidFill>
                  <a:schemeClr val="tx2"/>
                </a:solidFill>
              </a:rPr>
              <a:t>Asthma and Farm Exposures in a Cohort of Rural Iowa Children (2005)</a:t>
            </a:r>
          </a:p>
        </p:txBody>
      </p:sp>
      <p:sp>
        <p:nvSpPr>
          <p:cNvPr id="5" name="TextBox 4"/>
          <p:cNvSpPr txBox="1"/>
          <p:nvPr/>
        </p:nvSpPr>
        <p:spPr>
          <a:xfrm>
            <a:off x="381000" y="3505200"/>
            <a:ext cx="7751763" cy="1373188"/>
          </a:xfrm>
          <a:prstGeom prst="rect">
            <a:avLst/>
          </a:prstGeom>
          <a:noFill/>
        </p:spPr>
        <p:txBody>
          <a:bodyPr>
            <a:spAutoFit/>
          </a:bodyPr>
          <a:lstStyle/>
          <a:p>
            <a:pPr marL="342900" indent="-342900">
              <a:buFont typeface="Arial" charset="0"/>
              <a:buChar char="•"/>
            </a:pPr>
            <a:r>
              <a:rPr lang="en-US" sz="2800" b="1">
                <a:solidFill>
                  <a:schemeClr val="tx2"/>
                </a:solidFill>
              </a:rPr>
              <a:t>School Proximity to Concentrated Animal Feeding Operations and Prevalence of Asthma in Students (2006)</a:t>
            </a:r>
            <a:endParaRPr lang="en-US" sz="1800"/>
          </a:p>
        </p:txBody>
      </p:sp>
      <p:sp>
        <p:nvSpPr>
          <p:cNvPr id="17413" name="Text Box 5"/>
          <p:cNvSpPr txBox="1">
            <a:spLocks noChangeArrowheads="1"/>
          </p:cNvSpPr>
          <p:nvPr/>
        </p:nvSpPr>
        <p:spPr bwMode="auto">
          <a:xfrm>
            <a:off x="685800" y="1676400"/>
            <a:ext cx="7620000" cy="1677988"/>
          </a:xfrm>
          <a:prstGeom prst="rect">
            <a:avLst/>
          </a:prstGeom>
          <a:noFill/>
          <a:ln w="9525">
            <a:noFill/>
            <a:miter lim="800000"/>
            <a:headEnd/>
            <a:tailEnd/>
          </a:ln>
          <a:effectLst/>
        </p:spPr>
        <p:txBody>
          <a:bodyPr>
            <a:spAutoFit/>
          </a:bodyPr>
          <a:lstStyle/>
          <a:p>
            <a:pPr marL="290513" indent="-290513"/>
            <a:r>
              <a:rPr lang="en-US" sz="2000"/>
              <a:t>•	</a:t>
            </a:r>
            <a:r>
              <a:rPr lang="en-US" sz="2000" b="1" i="1"/>
              <a:t>Environmental Health Perspectives</a:t>
            </a:r>
            <a:r>
              <a:rPr lang="en-US" sz="2000" i="1"/>
              <a:t>, </a:t>
            </a:r>
            <a:r>
              <a:rPr lang="en-US" sz="2000" b="1" i="1"/>
              <a:t>113</a:t>
            </a:r>
            <a:r>
              <a:rPr lang="en-US" sz="2000" b="1"/>
              <a:t>(3): 350-356.</a:t>
            </a:r>
          </a:p>
          <a:p>
            <a:pPr marL="290513" indent="-290513"/>
            <a:endParaRPr lang="en-US" sz="1200" b="1"/>
          </a:p>
          <a:p>
            <a:pPr marL="290513" indent="-290513"/>
            <a:r>
              <a:rPr lang="en-US" sz="1800"/>
              <a:t>•	James A. Merchant, Allison L. Naleway, Erik R. Svendsen, Kevin M. Kelly, Leon F. Burmeister, Ann M. Stromquist, Craig D. Taylor, Peter S. Thorne, Stephen J. Reynolds, Wayne T. Sanderson, and Elizabeth A. Chrischilles </a:t>
            </a:r>
            <a:endParaRPr lang="en-US"/>
          </a:p>
        </p:txBody>
      </p:sp>
      <p:sp>
        <p:nvSpPr>
          <p:cNvPr id="17414" name="Text Box 6"/>
          <p:cNvSpPr txBox="1">
            <a:spLocks noChangeArrowheads="1"/>
          </p:cNvSpPr>
          <p:nvPr/>
        </p:nvSpPr>
        <p:spPr bwMode="auto">
          <a:xfrm>
            <a:off x="838200" y="4953000"/>
            <a:ext cx="73152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7415" name="Text Box 7"/>
          <p:cNvSpPr txBox="1">
            <a:spLocks noChangeArrowheads="1"/>
          </p:cNvSpPr>
          <p:nvPr/>
        </p:nvSpPr>
        <p:spPr bwMode="auto">
          <a:xfrm>
            <a:off x="762000" y="5105400"/>
            <a:ext cx="7162800" cy="1433513"/>
          </a:xfrm>
          <a:prstGeom prst="rect">
            <a:avLst/>
          </a:prstGeom>
          <a:noFill/>
          <a:ln w="9525">
            <a:noFill/>
            <a:miter lim="800000"/>
            <a:headEnd/>
            <a:tailEnd/>
          </a:ln>
          <a:effectLst/>
        </p:spPr>
        <p:txBody>
          <a:bodyPr>
            <a:spAutoFit/>
          </a:bodyPr>
          <a:lstStyle/>
          <a:p>
            <a:pPr marL="290513" indent="-290513"/>
            <a:r>
              <a:rPr lang="en-US" sz="1800"/>
              <a:t>•	</a:t>
            </a:r>
            <a:r>
              <a:rPr lang="en-US" sz="2000" b="1" i="1"/>
              <a:t>CHEST</a:t>
            </a:r>
            <a:r>
              <a:rPr lang="en-US" sz="2000" i="1"/>
              <a:t>,</a:t>
            </a:r>
            <a:r>
              <a:rPr lang="en-US" sz="2000" i="1">
                <a:solidFill>
                  <a:schemeClr val="tx2"/>
                </a:solidFill>
              </a:rPr>
              <a:t>*</a:t>
            </a:r>
            <a:r>
              <a:rPr lang="en-US" sz="2000" i="1"/>
              <a:t> 129</a:t>
            </a:r>
            <a:r>
              <a:rPr lang="en-US" sz="2000"/>
              <a:t>(6): 1486-1491.</a:t>
            </a:r>
          </a:p>
          <a:p>
            <a:pPr marL="290513" indent="-290513"/>
            <a:endParaRPr lang="en-US" sz="1200"/>
          </a:p>
          <a:p>
            <a:pPr marL="290513" indent="-290513"/>
            <a:r>
              <a:rPr lang="en-US" sz="2000"/>
              <a:t>•	</a:t>
            </a:r>
            <a:r>
              <a:rPr lang="en-US" sz="1800"/>
              <a:t>Sigurdur T. Sigurdarson and Joel N. Kline</a:t>
            </a:r>
          </a:p>
          <a:p>
            <a:pPr marL="290513" indent="-290513"/>
            <a:endParaRPr lang="en-US" sz="1800"/>
          </a:p>
          <a:p>
            <a:pPr marL="290513" indent="-290513"/>
            <a:r>
              <a:rPr lang="en-US" sz="1800"/>
              <a:t>          </a:t>
            </a:r>
            <a:r>
              <a:rPr lang="en-US" sz="1800" b="1">
                <a:solidFill>
                  <a:schemeClr val="tx2"/>
                </a:solidFill>
              </a:rPr>
              <a:t>* = Journal of the American College of Chest Physicians</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1"/>
          </p:nvPr>
        </p:nvSpPr>
        <p:spPr bwMode="auto">
          <a:noFill/>
          <a:ln>
            <a:miter lim="800000"/>
            <a:headEnd/>
            <a:tailEnd/>
          </a:ln>
        </p:spPr>
        <p:txBody>
          <a:bodyPr/>
          <a:lstStyle/>
          <a:p>
            <a:fld id="{A3C02D3B-1CFB-4FBC-B5AD-407FBF385461}" type="slidenum">
              <a:rPr lang="en-US" smtClean="0">
                <a:latin typeface="Arial" charset="0"/>
                <a:ea typeface="ＭＳ Ｐゴシック" pitchFamily="1" charset="-128"/>
                <a:cs typeface="Arial" charset="0"/>
              </a:rPr>
              <a:pPr/>
              <a:t>19</a:t>
            </a:fld>
            <a:endParaRPr lang="en-US">
              <a:latin typeface="Arial" charset="0"/>
              <a:ea typeface="ＭＳ Ｐゴシック" pitchFamily="1" charset="-128"/>
              <a:cs typeface="Arial" charset="0"/>
            </a:endParaRPr>
          </a:p>
        </p:txBody>
      </p:sp>
      <p:sp>
        <p:nvSpPr>
          <p:cNvPr id="18435" name="TextBox 2"/>
          <p:cNvSpPr txBox="1">
            <a:spLocks noChangeArrowheads="1"/>
          </p:cNvSpPr>
          <p:nvPr/>
        </p:nvSpPr>
        <p:spPr bwMode="auto">
          <a:xfrm>
            <a:off x="685800" y="1524000"/>
            <a:ext cx="7162800" cy="519113"/>
          </a:xfrm>
          <a:prstGeom prst="rect">
            <a:avLst/>
          </a:prstGeom>
          <a:noFill/>
          <a:ln w="9525">
            <a:noFill/>
            <a:miter lim="800000"/>
            <a:headEnd/>
            <a:tailEnd/>
          </a:ln>
        </p:spPr>
        <p:txBody>
          <a:bodyPr>
            <a:spAutoFit/>
          </a:bodyPr>
          <a:lstStyle/>
          <a:p>
            <a:r>
              <a:rPr lang="en-US" sz="2800"/>
              <a:t>Iowa’s overall rate of asthma is about </a:t>
            </a:r>
            <a:r>
              <a:rPr lang="en-US" sz="2800" b="1">
                <a:solidFill>
                  <a:schemeClr val="tx2"/>
                </a:solidFill>
              </a:rPr>
              <a:t>6.7%.</a:t>
            </a:r>
            <a:r>
              <a:rPr lang="en-US" sz="2000"/>
              <a:t> </a:t>
            </a:r>
          </a:p>
        </p:txBody>
      </p:sp>
      <p:sp>
        <p:nvSpPr>
          <p:cNvPr id="18436" name="TextBox 3"/>
          <p:cNvSpPr txBox="1">
            <a:spLocks noChangeArrowheads="1"/>
          </p:cNvSpPr>
          <p:nvPr/>
        </p:nvSpPr>
        <p:spPr bwMode="auto">
          <a:xfrm>
            <a:off x="533400" y="406400"/>
            <a:ext cx="4926013" cy="579438"/>
          </a:xfrm>
          <a:prstGeom prst="rect">
            <a:avLst/>
          </a:prstGeom>
          <a:noFill/>
          <a:ln w="9525">
            <a:noFill/>
            <a:miter lim="800000"/>
            <a:headEnd/>
            <a:tailEnd/>
          </a:ln>
        </p:spPr>
        <p:txBody>
          <a:bodyPr wrap="none">
            <a:spAutoFit/>
          </a:bodyPr>
          <a:lstStyle/>
          <a:p>
            <a:r>
              <a:rPr lang="en-US" sz="3200" b="1">
                <a:solidFill>
                  <a:schemeClr val="tx2"/>
                </a:solidFill>
              </a:rPr>
              <a:t>The Two Studies in Brief</a:t>
            </a:r>
          </a:p>
        </p:txBody>
      </p:sp>
      <p:sp>
        <p:nvSpPr>
          <p:cNvPr id="18437" name="Text Box 5"/>
          <p:cNvSpPr txBox="1">
            <a:spLocks noChangeArrowheads="1"/>
          </p:cNvSpPr>
          <p:nvPr/>
        </p:nvSpPr>
        <p:spPr bwMode="auto">
          <a:xfrm>
            <a:off x="533400" y="2590800"/>
            <a:ext cx="7772400" cy="3568700"/>
          </a:xfrm>
          <a:prstGeom prst="rect">
            <a:avLst/>
          </a:prstGeom>
          <a:noFill/>
          <a:ln w="9525">
            <a:noFill/>
            <a:miter lim="800000"/>
            <a:headEnd/>
            <a:tailEnd/>
          </a:ln>
          <a:effectLst/>
        </p:spPr>
        <p:txBody>
          <a:bodyPr>
            <a:spAutoFit/>
          </a:bodyPr>
          <a:lstStyle/>
          <a:p>
            <a:pPr marL="344488" indent="-344488">
              <a:spcBef>
                <a:spcPct val="50000"/>
              </a:spcBef>
            </a:pPr>
            <a:r>
              <a:rPr lang="en-US"/>
              <a:t>•	</a:t>
            </a:r>
            <a:r>
              <a:rPr lang="en-US" sz="2000"/>
              <a:t>To generalize the studies, it has been found that if a rural school has a confinement within 10 miles, </a:t>
            </a:r>
            <a:r>
              <a:rPr lang="en-US" sz="2000" b="1">
                <a:solidFill>
                  <a:schemeClr val="tx2"/>
                </a:solidFill>
              </a:rPr>
              <a:t>11.7%</a:t>
            </a:r>
            <a:r>
              <a:rPr lang="en-US" sz="2000"/>
              <a:t> of the children exhibit </a:t>
            </a:r>
            <a:r>
              <a:rPr lang="en-US" sz="2000" b="1">
                <a:solidFill>
                  <a:schemeClr val="tx2"/>
                </a:solidFill>
              </a:rPr>
              <a:t>asthma</a:t>
            </a:r>
            <a:r>
              <a:rPr lang="en-US" sz="2000"/>
              <a:t> health outcomes – nearly </a:t>
            </a:r>
            <a:r>
              <a:rPr lang="en-US" sz="2000" b="1">
                <a:solidFill>
                  <a:schemeClr val="tx2"/>
                </a:solidFill>
              </a:rPr>
              <a:t>twice the state rate</a:t>
            </a:r>
            <a:r>
              <a:rPr lang="en-US" sz="2000"/>
              <a:t>. </a:t>
            </a:r>
          </a:p>
          <a:p>
            <a:pPr marL="344488" indent="-344488">
              <a:spcBef>
                <a:spcPct val="50000"/>
              </a:spcBef>
            </a:pPr>
            <a:endParaRPr lang="en-US" sz="800"/>
          </a:p>
          <a:p>
            <a:pPr marL="344488" indent="-344488">
              <a:spcBef>
                <a:spcPct val="50000"/>
              </a:spcBef>
            </a:pPr>
            <a:r>
              <a:rPr lang="en-US" sz="2000"/>
              <a:t>•	If a confinement is within ½ mile of a school, </a:t>
            </a:r>
            <a:r>
              <a:rPr lang="en-US" sz="2000" b="1">
                <a:solidFill>
                  <a:schemeClr val="tx2"/>
                </a:solidFill>
              </a:rPr>
              <a:t>24.6%</a:t>
            </a:r>
            <a:r>
              <a:rPr lang="en-US" sz="2000"/>
              <a:t> of children exhibit </a:t>
            </a:r>
            <a:r>
              <a:rPr lang="en-US" sz="2000" b="1">
                <a:solidFill>
                  <a:schemeClr val="tx2"/>
                </a:solidFill>
              </a:rPr>
              <a:t>asthma</a:t>
            </a:r>
            <a:r>
              <a:rPr lang="en-US" sz="2000"/>
              <a:t> health outcomes – </a:t>
            </a:r>
            <a:r>
              <a:rPr lang="en-US" sz="2000" b="1">
                <a:solidFill>
                  <a:schemeClr val="tx2"/>
                </a:solidFill>
              </a:rPr>
              <a:t>four times the state rate</a:t>
            </a:r>
            <a:r>
              <a:rPr lang="en-US" sz="2000"/>
              <a:t>. </a:t>
            </a:r>
          </a:p>
          <a:p>
            <a:pPr marL="344488" indent="-344488">
              <a:spcBef>
                <a:spcPct val="50000"/>
              </a:spcBef>
            </a:pPr>
            <a:endParaRPr lang="en-US" sz="800"/>
          </a:p>
          <a:p>
            <a:pPr marL="344488" indent="-344488">
              <a:spcBef>
                <a:spcPct val="50000"/>
              </a:spcBef>
            </a:pPr>
            <a:r>
              <a:rPr lang="en-US" sz="2000"/>
              <a:t>•	And if you are a kid unlucky enough to live on a farm with a confinement that adds antibiotics to feed, there is a </a:t>
            </a:r>
            <a:r>
              <a:rPr lang="en-US" sz="2000" b="1">
                <a:solidFill>
                  <a:schemeClr val="tx2"/>
                </a:solidFill>
              </a:rPr>
              <a:t>55.8%</a:t>
            </a:r>
            <a:r>
              <a:rPr lang="en-US" sz="2000"/>
              <a:t> chance you will experience </a:t>
            </a:r>
            <a:r>
              <a:rPr lang="en-US" sz="2000" b="1">
                <a:solidFill>
                  <a:schemeClr val="tx2"/>
                </a:solidFill>
              </a:rPr>
              <a:t>asthma</a:t>
            </a:r>
            <a:r>
              <a:rPr lang="en-US" sz="2000"/>
              <a:t> health outcomes – </a:t>
            </a:r>
            <a:r>
              <a:rPr lang="en-US" sz="2000" b="1">
                <a:solidFill>
                  <a:schemeClr val="tx2"/>
                </a:solidFill>
              </a:rPr>
              <a:t>nine times the state rate</a:t>
            </a:r>
            <a:r>
              <a:rPr lang="en-US" sz="200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1"/>
          <p:cNvSpPr>
            <a:spLocks noGrp="1"/>
          </p:cNvSpPr>
          <p:nvPr>
            <p:ph type="sldNum" sz="quarter" idx="11"/>
          </p:nvPr>
        </p:nvSpPr>
        <p:spPr bwMode="auto">
          <a:noFill/>
          <a:ln>
            <a:miter lim="800000"/>
            <a:headEnd/>
            <a:tailEnd/>
          </a:ln>
        </p:spPr>
        <p:txBody>
          <a:bodyPr/>
          <a:lstStyle/>
          <a:p>
            <a:fld id="{3FF09628-74DA-4EC3-BCBA-D5A8DCCB0099}" type="slidenum">
              <a:rPr lang="en-US" smtClean="0">
                <a:latin typeface="Arial" charset="0"/>
                <a:ea typeface="ＭＳ Ｐゴシック" pitchFamily="1" charset="-128"/>
              </a:rPr>
              <a:pPr/>
              <a:t>2</a:t>
            </a:fld>
            <a:endParaRPr lang="en-US">
              <a:latin typeface="Arial" charset="0"/>
              <a:ea typeface="ＭＳ Ｐゴシック" pitchFamily="1" charset="-128"/>
            </a:endParaRPr>
          </a:p>
        </p:txBody>
      </p:sp>
      <p:sp>
        <p:nvSpPr>
          <p:cNvPr id="3075" name="Rectangle 2"/>
          <p:cNvSpPr>
            <a:spLocks noChangeArrowheads="1"/>
          </p:cNvSpPr>
          <p:nvPr/>
        </p:nvSpPr>
        <p:spPr bwMode="auto">
          <a:xfrm>
            <a:off x="990600" y="2022475"/>
            <a:ext cx="7010400" cy="2647950"/>
          </a:xfrm>
          <a:prstGeom prst="rect">
            <a:avLst/>
          </a:prstGeom>
          <a:noFill/>
          <a:ln w="9525">
            <a:noFill/>
            <a:miter lim="800000"/>
            <a:headEnd/>
            <a:tailEnd/>
          </a:ln>
        </p:spPr>
        <p:txBody>
          <a:bodyPr>
            <a:spAutoFit/>
          </a:bodyPr>
          <a:lstStyle/>
          <a:p>
            <a:r>
              <a:rPr lang="en-US"/>
              <a:t>This presentation will present the perspective that </a:t>
            </a:r>
            <a:r>
              <a:rPr lang="en-US" b="1">
                <a:solidFill>
                  <a:schemeClr val="tx2"/>
                </a:solidFill>
              </a:rPr>
              <a:t>CAFOs are wastewater technology</a:t>
            </a:r>
            <a:r>
              <a:rPr lang="en-US"/>
              <a:t> which has been inappropriately transferred to agriculture. </a:t>
            </a:r>
          </a:p>
          <a:p>
            <a:endParaRPr lang="en-US"/>
          </a:p>
          <a:p>
            <a:r>
              <a:rPr lang="en-US"/>
              <a:t>Using this perspective, we will provide a context that will give you a different way to view this CAFO model of agriculture.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381000" y="1676400"/>
            <a:ext cx="8229600" cy="4800600"/>
          </a:xfrm>
        </p:spPr>
        <p:txBody>
          <a:bodyPr/>
          <a:lstStyle/>
          <a:p>
            <a:pPr marL="360363" eaLnBrk="1" hangingPunct="1"/>
            <a:r>
              <a:rPr lang="en-US">
                <a:ea typeface="ＭＳ Ｐゴシック" pitchFamily="1" charset="-128"/>
              </a:rPr>
              <a:t>Based on conversations with producers at the World Pork Expo, this op-ed concerned the problem of foaming in pits beneath hog confinements, exacerbating the already </a:t>
            </a:r>
            <a:r>
              <a:rPr lang="en-US" b="1" u="sng">
                <a:solidFill>
                  <a:schemeClr val="tx2"/>
                </a:solidFill>
                <a:ea typeface="ＭＳ Ｐゴシック" pitchFamily="1" charset="-128"/>
              </a:rPr>
              <a:t>serious problem of dead pigs and flash fires</a:t>
            </a:r>
            <a:r>
              <a:rPr lang="en-US" sz="2800" b="1" u="sng">
                <a:ea typeface="ＭＳ Ｐゴシック" pitchFamily="1" charset="-128"/>
              </a:rPr>
              <a:t> </a:t>
            </a:r>
            <a:r>
              <a:rPr lang="en-US">
                <a:ea typeface="ＭＳ Ｐゴシック" pitchFamily="1" charset="-128"/>
              </a:rPr>
              <a:t>caused by hydrogen-sulfide and methane</a:t>
            </a:r>
          </a:p>
          <a:p>
            <a:pPr marL="360363" eaLnBrk="1" hangingPunct="1">
              <a:buFont typeface="Wingdings" pitchFamily="1" charset="2"/>
              <a:buNone/>
            </a:pPr>
            <a:endParaRPr lang="en-US" sz="1000">
              <a:ea typeface="ＭＳ Ｐゴシック" pitchFamily="1" charset="-128"/>
            </a:endParaRPr>
          </a:p>
          <a:p>
            <a:pPr marL="360363" eaLnBrk="1" hangingPunct="1"/>
            <a:r>
              <a:rPr lang="en-US">
                <a:ea typeface="ＭＳ Ｐゴシック" pitchFamily="1" charset="-128"/>
              </a:rPr>
              <a:t>“I wish we had the answer,” said Angela Rieck-Hinz of ISU, writing in August on the Iowa Manure Management Action Group website, “but at this point in time </a:t>
            </a:r>
            <a:r>
              <a:rPr lang="en-US" b="1" u="sng">
                <a:solidFill>
                  <a:schemeClr val="tx2"/>
                </a:solidFill>
                <a:ea typeface="ＭＳ Ｐゴシック" pitchFamily="1" charset="-128"/>
              </a:rPr>
              <a:t>we still have no answers</a:t>
            </a:r>
            <a:r>
              <a:rPr lang="en-US" sz="2800" b="1" u="sng">
                <a:ea typeface="ＭＳ Ｐゴシック" pitchFamily="1" charset="-128"/>
              </a:rPr>
              <a:t> </a:t>
            </a:r>
            <a:r>
              <a:rPr lang="en-US">
                <a:ea typeface="ＭＳ Ｐゴシック" pitchFamily="1" charset="-128"/>
              </a:rPr>
              <a:t>as to what is causing the foaming or how best to control or manage the foam.  If you have information regarding foaming pits you would like to share please contact me.  In the meantime, I urge caution when pumping from manure pits.  Be aware of safety concerns regarding manure gases, pit fires and explosions.  Not all pit fires and explosions have happened in barns with foaming pits.” </a:t>
            </a:r>
            <a:endParaRPr lang="en-US" sz="1400">
              <a:ea typeface="ＭＳ Ｐゴシック" pitchFamily="1" charset="-128"/>
            </a:endParaRPr>
          </a:p>
        </p:txBody>
      </p:sp>
      <p:sp>
        <p:nvSpPr>
          <p:cNvPr id="3" name="Title 1"/>
          <p:cNvSpPr>
            <a:spLocks noGrp="1"/>
          </p:cNvSpPr>
          <p:nvPr>
            <p:ph type="title"/>
          </p:nvPr>
        </p:nvSpPr>
        <p:spPr>
          <a:xfrm>
            <a:off x="457200" y="304800"/>
            <a:ext cx="7696200" cy="762000"/>
          </a:xfrm>
        </p:spPr>
        <p:txBody>
          <a:bodyPr>
            <a:normAutofit/>
          </a:bodyPr>
          <a:lstStyle/>
          <a:p>
            <a:pPr marL="687388" indent="-674688" eaLnBrk="1" hangingPunct="1">
              <a:buFontTx/>
              <a:buAutoNum type="romanUcPeriod" startAt="3"/>
            </a:pPr>
            <a:r>
              <a:rPr lang="en-US" sz="3600" b="1">
                <a:ea typeface="ＭＳ Ｐゴシック" pitchFamily="1" charset="-128"/>
              </a:rPr>
              <a:t>Op Ed: Fundamental Problems</a:t>
            </a:r>
            <a:endParaRPr lang="en-US" sz="1800" b="1">
              <a:ea typeface="ＭＳ Ｐゴシック" pitchFamily="1" charset="-128"/>
            </a:endParaRPr>
          </a:p>
        </p:txBody>
      </p:sp>
      <p:sp>
        <p:nvSpPr>
          <p:cNvPr id="25604" name="Slide Number Placeholder 3"/>
          <p:cNvSpPr>
            <a:spLocks noGrp="1"/>
          </p:cNvSpPr>
          <p:nvPr>
            <p:ph type="sldNum" sz="quarter" idx="11"/>
          </p:nvPr>
        </p:nvSpPr>
        <p:spPr bwMode="auto">
          <a:xfrm>
            <a:off x="8001000" y="533400"/>
            <a:ext cx="406400" cy="301625"/>
          </a:xfrm>
          <a:noFill/>
          <a:ln>
            <a:miter lim="800000"/>
            <a:headEnd/>
            <a:tailEnd/>
          </a:ln>
        </p:spPr>
        <p:txBody>
          <a:bodyPr/>
          <a:lstStyle/>
          <a:p>
            <a:fld id="{1B128ACD-3138-491F-933F-445AED95F8D7}" type="slidenum">
              <a:rPr lang="en-US" smtClean="0">
                <a:latin typeface="Arial" charset="0"/>
                <a:ea typeface="ＭＳ Ｐゴシック" pitchFamily="1" charset="-128"/>
                <a:cs typeface="Arial" charset="0"/>
              </a:rPr>
              <a:pPr/>
              <a:t>20</a:t>
            </a:fld>
            <a:endParaRPr lang="en-US" sz="3200">
              <a:latin typeface="Arial" charset="0"/>
              <a:ea typeface="ＭＳ Ｐゴシック" pitchFamily="1" charset="-128"/>
              <a:cs typeface="Arial" charset="0"/>
            </a:endParaRPr>
          </a:p>
        </p:txBody>
      </p:sp>
      <p:sp>
        <p:nvSpPr>
          <p:cNvPr id="25605" name="Text Box 5"/>
          <p:cNvSpPr txBox="1">
            <a:spLocks noChangeArrowheads="1"/>
          </p:cNvSpPr>
          <p:nvPr/>
        </p:nvSpPr>
        <p:spPr bwMode="auto">
          <a:xfrm>
            <a:off x="2819400" y="1066800"/>
            <a:ext cx="3048000" cy="366713"/>
          </a:xfrm>
          <a:prstGeom prst="rect">
            <a:avLst/>
          </a:prstGeom>
          <a:noFill/>
          <a:ln w="9525">
            <a:noFill/>
            <a:miter lim="800000"/>
            <a:headEnd/>
            <a:tailEnd/>
          </a:ln>
          <a:effectLst/>
        </p:spPr>
        <p:txBody>
          <a:bodyPr>
            <a:spAutoFit/>
          </a:bodyPr>
          <a:lstStyle/>
          <a:p>
            <a:pPr>
              <a:spcBef>
                <a:spcPct val="50000"/>
              </a:spcBef>
            </a:pPr>
            <a:r>
              <a:rPr lang="en-US" sz="1800">
                <a:solidFill>
                  <a:schemeClr val="tx2"/>
                </a:solidFill>
              </a:rPr>
              <a:t>Sept. 2010, by Bob Watson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idx="4294967295"/>
          </p:nvPr>
        </p:nvSpPr>
        <p:spPr>
          <a:xfrm>
            <a:off x="533400" y="304800"/>
            <a:ext cx="7696200" cy="1143000"/>
          </a:xfrm>
        </p:spPr>
        <p:txBody>
          <a:bodyPr>
            <a:normAutofit/>
          </a:bodyPr>
          <a:lstStyle/>
          <a:p>
            <a:pPr algn="ctr" eaLnBrk="1" hangingPunct="1"/>
            <a:br>
              <a:rPr lang="en-US" sz="2200" b="1">
                <a:ea typeface="ＭＳ Ｐゴシック" pitchFamily="1" charset="-128"/>
              </a:rPr>
            </a:br>
            <a:r>
              <a:rPr lang="en-US" sz="3600" b="1">
                <a:ea typeface="ＭＳ Ｐゴシック" pitchFamily="1" charset="-128"/>
              </a:rPr>
              <a:t>Op Ed: Fundamental Problems</a:t>
            </a:r>
            <a:r>
              <a:rPr lang="en-US" b="1">
                <a:ea typeface="ＭＳ Ｐゴシック" pitchFamily="1" charset="-128"/>
              </a:rPr>
              <a:t> </a:t>
            </a:r>
            <a:br>
              <a:rPr lang="en-US" b="1">
                <a:ea typeface="ＭＳ Ｐゴシック" pitchFamily="1" charset="-128"/>
              </a:rPr>
            </a:br>
            <a:r>
              <a:rPr lang="en-US" sz="1800">
                <a:ea typeface="ＭＳ Ｐゴシック" pitchFamily="1" charset="-128"/>
              </a:rPr>
              <a:t>Sept. 2010, by Bob Watson</a:t>
            </a:r>
            <a:endParaRPr lang="en-US" sz="1800" b="1">
              <a:ea typeface="ＭＳ Ｐゴシック" pitchFamily="1" charset="-128"/>
            </a:endParaRPr>
          </a:p>
        </p:txBody>
      </p:sp>
      <p:sp>
        <p:nvSpPr>
          <p:cNvPr id="54276" name="Slide Number Placeholder 3"/>
          <p:cNvSpPr txBox="1">
            <a:spLocks noGrp="1"/>
          </p:cNvSpPr>
          <p:nvPr/>
        </p:nvSpPr>
        <p:spPr bwMode="auto">
          <a:xfrm>
            <a:off x="7315200" y="549275"/>
            <a:ext cx="939800" cy="301625"/>
          </a:xfrm>
          <a:prstGeom prst="rect">
            <a:avLst/>
          </a:prstGeom>
          <a:noFill/>
          <a:ln w="9525">
            <a:noFill/>
            <a:miter lim="800000"/>
            <a:headEnd/>
            <a:tailEnd/>
          </a:ln>
        </p:spPr>
        <p:txBody>
          <a:bodyPr anchor="ctr"/>
          <a:lstStyle/>
          <a:p>
            <a:pPr algn="r"/>
            <a:fld id="{2AF6E48B-9CD5-4DBA-A22F-443FFC01A3A7}" type="slidenum">
              <a:rPr lang="en-US" sz="1200">
                <a:cs typeface="Arial" charset="0"/>
              </a:rPr>
              <a:pPr algn="r"/>
              <a:t>21</a:t>
            </a:fld>
            <a:endParaRPr lang="en-US" sz="3200">
              <a:cs typeface="Arial" charset="0"/>
            </a:endParaRPr>
          </a:p>
        </p:txBody>
      </p:sp>
      <p:pic>
        <p:nvPicPr>
          <p:cNvPr id="54277" name="Picture 5" descr="Manure foam finishing pen feeder Dave Preisler Sept 2010"/>
          <p:cNvPicPr>
            <a:picLocks noGrp="1" noChangeAspect="1" noChangeArrowheads="1"/>
          </p:cNvPicPr>
          <p:nvPr>
            <p:ph idx="4294967295"/>
          </p:nvPr>
        </p:nvPicPr>
        <p:blipFill>
          <a:blip r:embed="rId2"/>
          <a:srcRect/>
          <a:stretch>
            <a:fillRect/>
          </a:stretch>
        </p:blipFill>
        <p:spPr>
          <a:xfrm>
            <a:off x="1244600" y="1676400"/>
            <a:ext cx="6502400" cy="4876800"/>
          </a:xfrm>
          <a:ln w="57150">
            <a:solidFill>
              <a:schemeClr val="tx2"/>
            </a:solidFill>
          </a:ln>
        </p:spPr>
      </p:pic>
      <p:sp>
        <p:nvSpPr>
          <p:cNvPr id="54278" name="Text Box 6"/>
          <p:cNvSpPr txBox="1">
            <a:spLocks noChangeArrowheads="1"/>
          </p:cNvSpPr>
          <p:nvPr/>
        </p:nvSpPr>
        <p:spPr bwMode="auto">
          <a:xfrm>
            <a:off x="1828800" y="6172200"/>
            <a:ext cx="5486400" cy="274638"/>
          </a:xfrm>
          <a:prstGeom prst="rect">
            <a:avLst/>
          </a:prstGeom>
          <a:noFill/>
          <a:ln w="9525">
            <a:noFill/>
            <a:miter lim="800000"/>
            <a:headEnd/>
            <a:tailEnd/>
          </a:ln>
          <a:effectLst/>
        </p:spPr>
        <p:txBody>
          <a:bodyPr>
            <a:spAutoFit/>
          </a:bodyPr>
          <a:lstStyle/>
          <a:p>
            <a:pPr>
              <a:spcBef>
                <a:spcPct val="50000"/>
              </a:spcBef>
            </a:pPr>
            <a:r>
              <a:rPr lang="en-US" sz="1200" b="1"/>
              <a:t>David Pressler, Exec. Director, Minnesota Pork Producers Association</a:t>
            </a:r>
            <a:endParaRPr lang="en-US"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81000" y="533400"/>
            <a:ext cx="7848600" cy="2514600"/>
          </a:xfrm>
        </p:spPr>
        <p:txBody>
          <a:bodyPr/>
          <a:lstStyle/>
          <a:p>
            <a:pPr marL="177800" indent="0" eaLnBrk="1" hangingPunct="1">
              <a:buFont typeface="Wingdings" pitchFamily="1" charset="2"/>
              <a:buNone/>
            </a:pPr>
            <a:r>
              <a:rPr lang="en-US" sz="1800" b="1">
                <a:solidFill>
                  <a:schemeClr val="tx2"/>
                </a:solidFill>
                <a:ea typeface="ＭＳ Ｐゴシック" pitchFamily="1" charset="-128"/>
              </a:rPr>
              <a:t>Op Ed Continued…</a:t>
            </a:r>
          </a:p>
          <a:p>
            <a:pPr marL="177800" indent="0" eaLnBrk="1" hangingPunct="1">
              <a:buFont typeface="Wingdings" pitchFamily="1" charset="2"/>
              <a:buNone/>
            </a:pPr>
            <a:endParaRPr lang="en-US" sz="1800" b="1">
              <a:solidFill>
                <a:schemeClr val="tx2"/>
              </a:solidFill>
              <a:ea typeface="ＭＳ Ｐゴシック" pitchFamily="1" charset="-128"/>
            </a:endParaRPr>
          </a:p>
          <a:p>
            <a:pPr marL="177800" indent="0" algn="ctr" eaLnBrk="1" hangingPunct="1">
              <a:buFont typeface="Wingdings" pitchFamily="1" charset="2"/>
              <a:buNone/>
            </a:pPr>
            <a:r>
              <a:rPr lang="en-US" sz="2800" b="1">
                <a:solidFill>
                  <a:schemeClr val="tx2"/>
                </a:solidFill>
                <a:ea typeface="ＭＳ Ｐゴシック" pitchFamily="1" charset="-128"/>
              </a:rPr>
              <a:t>There may be many causes for the upswing in foaming problems.</a:t>
            </a:r>
            <a:r>
              <a:rPr lang="en-US" sz="2800">
                <a:solidFill>
                  <a:schemeClr val="tx2"/>
                </a:solidFill>
                <a:ea typeface="ＭＳ Ｐゴシック" pitchFamily="1" charset="-128"/>
              </a:rPr>
              <a:t>  </a:t>
            </a:r>
          </a:p>
          <a:p>
            <a:pPr marL="177800" indent="0" eaLnBrk="1" hangingPunct="1">
              <a:buFont typeface="Wingdings" pitchFamily="1" charset="2"/>
              <a:buNone/>
            </a:pPr>
            <a:endParaRPr lang="en-US">
              <a:ea typeface="ＭＳ Ｐゴシック" pitchFamily="1" charset="-128"/>
            </a:endParaRPr>
          </a:p>
          <a:p>
            <a:pPr marL="177800" indent="0" eaLnBrk="1" hangingPunct="1"/>
            <a:r>
              <a:rPr lang="en-US" sz="2400">
                <a:ea typeface="ＭＳ Ｐゴシック" pitchFamily="1" charset="-128"/>
              </a:rPr>
              <a:t>  The wastewater industry understands these causes:</a:t>
            </a:r>
          </a:p>
        </p:txBody>
      </p:sp>
      <p:sp>
        <p:nvSpPr>
          <p:cNvPr id="26627" name="Slide Number Placeholder 1"/>
          <p:cNvSpPr>
            <a:spLocks noGrp="1"/>
          </p:cNvSpPr>
          <p:nvPr>
            <p:ph type="sldNum" sz="quarter" idx="11"/>
          </p:nvPr>
        </p:nvSpPr>
        <p:spPr bwMode="auto">
          <a:noFill/>
          <a:ln>
            <a:miter lim="800000"/>
            <a:headEnd/>
            <a:tailEnd/>
          </a:ln>
        </p:spPr>
        <p:txBody>
          <a:bodyPr/>
          <a:lstStyle/>
          <a:p>
            <a:fld id="{E6ABC10F-FE49-4705-B444-7EC5241E335B}" type="slidenum">
              <a:rPr lang="en-US" smtClean="0">
                <a:latin typeface="Arial" charset="0"/>
                <a:ea typeface="ＭＳ Ｐゴシック" pitchFamily="1" charset="-128"/>
                <a:cs typeface="Arial" charset="0"/>
              </a:rPr>
              <a:pPr/>
              <a:t>22</a:t>
            </a:fld>
            <a:endParaRPr lang="en-US" sz="3200">
              <a:latin typeface="Arial" charset="0"/>
              <a:ea typeface="ＭＳ Ｐゴシック" pitchFamily="1" charset="-128"/>
              <a:cs typeface="Arial" charset="0"/>
            </a:endParaRPr>
          </a:p>
        </p:txBody>
      </p:sp>
      <p:sp>
        <p:nvSpPr>
          <p:cNvPr id="26628" name="Text Box 4"/>
          <p:cNvSpPr txBox="1">
            <a:spLocks noChangeArrowheads="1"/>
          </p:cNvSpPr>
          <p:nvPr/>
        </p:nvSpPr>
        <p:spPr bwMode="auto">
          <a:xfrm>
            <a:off x="762000" y="3048000"/>
            <a:ext cx="7391400" cy="2574925"/>
          </a:xfrm>
          <a:prstGeom prst="rect">
            <a:avLst/>
          </a:prstGeom>
          <a:noFill/>
          <a:ln w="9525">
            <a:noFill/>
            <a:miter lim="800000"/>
            <a:headEnd/>
            <a:tailEnd/>
          </a:ln>
          <a:effectLst/>
        </p:spPr>
        <p:txBody>
          <a:bodyPr>
            <a:spAutoFit/>
          </a:bodyPr>
          <a:lstStyle/>
          <a:p>
            <a:pPr marL="571500" lvl="1" indent="-457200">
              <a:lnSpc>
                <a:spcPct val="160000"/>
              </a:lnSpc>
              <a:spcBef>
                <a:spcPct val="20000"/>
              </a:spcBef>
              <a:buClr>
                <a:schemeClr val="tx2"/>
              </a:buClr>
              <a:buFont typeface="Arial" charset="0"/>
              <a:buAutoNum type="arabicPeriod"/>
            </a:pPr>
            <a:r>
              <a:rPr lang="en-US"/>
              <a:t>Old fecal seed stock</a:t>
            </a:r>
          </a:p>
          <a:p>
            <a:pPr marL="571500" lvl="1" indent="-457200">
              <a:spcBef>
                <a:spcPct val="20000"/>
              </a:spcBef>
              <a:buClr>
                <a:schemeClr val="tx2"/>
              </a:buClr>
              <a:buFont typeface="Arial" charset="0"/>
              <a:buAutoNum type="arabicPeriod"/>
            </a:pPr>
            <a:r>
              <a:rPr lang="en-US"/>
              <a:t>Volume of waste being deposited into the pit over time versus the total volume that the pit can hold.  When the volume of waste increases as a percentage of the total volume of the pit, foaming increases.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4294967295"/>
          </p:nvPr>
        </p:nvSpPr>
        <p:spPr>
          <a:xfrm>
            <a:off x="381000" y="533400"/>
            <a:ext cx="7848600" cy="2438400"/>
          </a:xfrm>
        </p:spPr>
        <p:txBody>
          <a:bodyPr/>
          <a:lstStyle/>
          <a:p>
            <a:pPr marL="558800" indent="-381000" eaLnBrk="1" hangingPunct="1">
              <a:buFont typeface="Wingdings" pitchFamily="1" charset="2"/>
              <a:buNone/>
            </a:pPr>
            <a:r>
              <a:rPr lang="en-US" sz="1800" b="1">
                <a:solidFill>
                  <a:schemeClr val="tx2"/>
                </a:solidFill>
                <a:ea typeface="ＭＳ Ｐゴシック" pitchFamily="1" charset="-128"/>
              </a:rPr>
              <a:t>Op Ed Continued…</a:t>
            </a:r>
          </a:p>
          <a:p>
            <a:pPr marL="558800" indent="-381000" eaLnBrk="1" hangingPunct="1">
              <a:buFont typeface="Wingdings" pitchFamily="1" charset="2"/>
              <a:buNone/>
            </a:pPr>
            <a:endParaRPr lang="en-US" sz="1800" b="1">
              <a:solidFill>
                <a:schemeClr val="tx2"/>
              </a:solidFill>
              <a:ea typeface="ＭＳ Ｐゴシック" pitchFamily="1" charset="-128"/>
            </a:endParaRPr>
          </a:p>
          <a:p>
            <a:pPr marL="558800" indent="-381000" algn="ctr" eaLnBrk="1" hangingPunct="1">
              <a:buFont typeface="Wingdings" pitchFamily="1" charset="2"/>
              <a:buNone/>
            </a:pPr>
            <a:r>
              <a:rPr lang="en-US" sz="2800" b="1">
                <a:solidFill>
                  <a:schemeClr val="tx2"/>
                </a:solidFill>
                <a:ea typeface="ＭＳ Ｐゴシック" pitchFamily="1" charset="-128"/>
              </a:rPr>
              <a:t>There may be many causes for the upswing in foaming problems.</a:t>
            </a:r>
            <a:r>
              <a:rPr lang="en-US" sz="2800">
                <a:solidFill>
                  <a:schemeClr val="tx2"/>
                </a:solidFill>
                <a:ea typeface="ＭＳ Ｐゴシック" pitchFamily="1" charset="-128"/>
              </a:rPr>
              <a:t>  </a:t>
            </a:r>
          </a:p>
          <a:p>
            <a:pPr marL="558800" indent="-381000" eaLnBrk="1" hangingPunct="1">
              <a:buFont typeface="Wingdings" pitchFamily="1" charset="2"/>
              <a:buNone/>
            </a:pPr>
            <a:endParaRPr lang="en-US">
              <a:ea typeface="ＭＳ Ｐゴシック" pitchFamily="1" charset="-128"/>
            </a:endParaRPr>
          </a:p>
          <a:p>
            <a:pPr marL="558800" indent="-381000" eaLnBrk="1" hangingPunct="1"/>
            <a:r>
              <a:rPr lang="en-US" sz="2400">
                <a:ea typeface="ＭＳ Ｐゴシック" pitchFamily="1" charset="-128"/>
              </a:rPr>
              <a:t>Recent research indicates more causes of foaming:</a:t>
            </a:r>
          </a:p>
        </p:txBody>
      </p:sp>
      <p:sp>
        <p:nvSpPr>
          <p:cNvPr id="55299" name="Slide Number Placeholder 1"/>
          <p:cNvSpPr txBox="1">
            <a:spLocks noGrp="1"/>
          </p:cNvSpPr>
          <p:nvPr/>
        </p:nvSpPr>
        <p:spPr bwMode="auto">
          <a:xfrm>
            <a:off x="7315200" y="549275"/>
            <a:ext cx="939800" cy="301625"/>
          </a:xfrm>
          <a:prstGeom prst="rect">
            <a:avLst/>
          </a:prstGeom>
          <a:noFill/>
          <a:ln w="9525">
            <a:noFill/>
            <a:miter lim="800000"/>
            <a:headEnd/>
            <a:tailEnd/>
          </a:ln>
        </p:spPr>
        <p:txBody>
          <a:bodyPr anchor="ctr"/>
          <a:lstStyle/>
          <a:p>
            <a:pPr algn="r"/>
            <a:fld id="{E80F8C4A-6298-41C2-8DB7-ABE2B3458259}" type="slidenum">
              <a:rPr lang="en-US" sz="1200">
                <a:cs typeface="Arial" charset="0"/>
              </a:rPr>
              <a:pPr algn="r"/>
              <a:t>23</a:t>
            </a:fld>
            <a:endParaRPr lang="en-US" sz="3200">
              <a:cs typeface="Arial" charset="0"/>
            </a:endParaRPr>
          </a:p>
        </p:txBody>
      </p:sp>
      <p:sp>
        <p:nvSpPr>
          <p:cNvPr id="55300" name="Text Box 4"/>
          <p:cNvSpPr txBox="1">
            <a:spLocks noChangeArrowheads="1"/>
          </p:cNvSpPr>
          <p:nvPr/>
        </p:nvSpPr>
        <p:spPr bwMode="auto">
          <a:xfrm>
            <a:off x="838200" y="3124200"/>
            <a:ext cx="7315200" cy="3524250"/>
          </a:xfrm>
          <a:prstGeom prst="rect">
            <a:avLst/>
          </a:prstGeom>
          <a:noFill/>
          <a:ln w="9525">
            <a:noFill/>
            <a:miter lim="800000"/>
            <a:headEnd/>
            <a:tailEnd/>
          </a:ln>
          <a:effectLst/>
        </p:spPr>
        <p:txBody>
          <a:bodyPr>
            <a:spAutoFit/>
          </a:bodyPr>
          <a:lstStyle/>
          <a:p>
            <a:pPr lvl="1" indent="-338138">
              <a:spcBef>
                <a:spcPct val="20000"/>
              </a:spcBef>
              <a:buClr>
                <a:schemeClr val="tx2"/>
              </a:buClr>
              <a:buFont typeface="Arial" charset="0"/>
              <a:buNone/>
            </a:pPr>
            <a:r>
              <a:rPr lang="en-US">
                <a:solidFill>
                  <a:schemeClr val="tx2"/>
                </a:solidFill>
              </a:rPr>
              <a:t>3.	</a:t>
            </a:r>
            <a:r>
              <a:rPr lang="en-US"/>
              <a:t>Increased feeding of DDGs (Dried Distiller Grain) from ethanol plants has two impacts on increased foaming:</a:t>
            </a:r>
            <a:endParaRPr lang="en-US">
              <a:solidFill>
                <a:schemeClr val="tx2"/>
              </a:solidFill>
            </a:endParaRPr>
          </a:p>
          <a:p>
            <a:pPr lvl="1" indent="-338138">
              <a:spcBef>
                <a:spcPct val="20000"/>
              </a:spcBef>
              <a:buClr>
                <a:schemeClr val="tx2"/>
              </a:buClr>
              <a:buFont typeface="Wingdings" pitchFamily="1" charset="2"/>
              <a:buNone/>
            </a:pPr>
            <a:r>
              <a:rPr lang="en-US" sz="1600"/>
              <a:t>            </a:t>
            </a:r>
            <a:r>
              <a:rPr lang="en-US" sz="2000"/>
              <a:t>• Undigestible roughage increases the volume of waste; </a:t>
            </a:r>
          </a:p>
          <a:p>
            <a:pPr lvl="1" indent="-338138">
              <a:spcBef>
                <a:spcPct val="20000"/>
              </a:spcBef>
              <a:buClr>
                <a:schemeClr val="tx2"/>
              </a:buClr>
              <a:buFont typeface="Wingdings" pitchFamily="1" charset="2"/>
              <a:buNone/>
            </a:pPr>
            <a:r>
              <a:rPr lang="en-US" sz="2000"/>
              <a:t>         •  Undigestible roughage increases the organic loading </a:t>
            </a:r>
          </a:p>
          <a:p>
            <a:pPr lvl="1" indent="-338138">
              <a:spcBef>
                <a:spcPct val="20000"/>
              </a:spcBef>
              <a:buClr>
                <a:schemeClr val="tx2"/>
              </a:buClr>
              <a:buFont typeface="Wingdings" pitchFamily="1" charset="2"/>
              <a:buNone/>
            </a:pPr>
            <a:r>
              <a:rPr lang="en-US" sz="2000"/>
              <a:t>            of the waste being deposited by animals.</a:t>
            </a:r>
          </a:p>
          <a:p>
            <a:pPr lvl="1" indent="-338138">
              <a:spcBef>
                <a:spcPct val="20000"/>
              </a:spcBef>
              <a:buClr>
                <a:schemeClr val="tx2"/>
              </a:buClr>
              <a:buFont typeface="Wingdings" pitchFamily="1" charset="2"/>
              <a:buNone/>
            </a:pPr>
            <a:r>
              <a:rPr lang="en-US">
                <a:solidFill>
                  <a:schemeClr val="tx2"/>
                </a:solidFill>
              </a:rPr>
              <a:t>4.</a:t>
            </a:r>
            <a:r>
              <a:rPr lang="en-US"/>
              <a:t>	The water-manure ratio also impacts foaming.</a:t>
            </a:r>
          </a:p>
          <a:p>
            <a:pPr lvl="1" indent="-338138">
              <a:spcBef>
                <a:spcPct val="20000"/>
              </a:spcBef>
              <a:buClr>
                <a:schemeClr val="tx2"/>
              </a:buClr>
              <a:buFont typeface="Wingdings" pitchFamily="1" charset="2"/>
              <a:buNone/>
            </a:pPr>
            <a:r>
              <a:rPr lang="en-US">
                <a:solidFill>
                  <a:schemeClr val="tx2"/>
                </a:solidFill>
              </a:rPr>
              <a:t>5.	</a:t>
            </a:r>
            <a:r>
              <a:rPr lang="en-US"/>
              <a:t>The amount &amp; kind of ventilation exerts an impact.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4294967295"/>
          </p:nvPr>
        </p:nvSpPr>
        <p:spPr>
          <a:xfrm>
            <a:off x="381000" y="533400"/>
            <a:ext cx="7848600" cy="4800600"/>
          </a:xfrm>
        </p:spPr>
        <p:txBody>
          <a:bodyPr/>
          <a:lstStyle/>
          <a:p>
            <a:pPr marL="558800" indent="-381000" eaLnBrk="1" hangingPunct="1">
              <a:buFont typeface="Wingdings" pitchFamily="1" charset="2"/>
              <a:buNone/>
            </a:pPr>
            <a:r>
              <a:rPr lang="en-US" sz="1800" b="1">
                <a:solidFill>
                  <a:schemeClr val="tx2"/>
                </a:solidFill>
                <a:ea typeface="ＭＳ Ｐゴシック" pitchFamily="1" charset="-128"/>
              </a:rPr>
              <a:t>Op Ed Continued…</a:t>
            </a:r>
          </a:p>
          <a:p>
            <a:pPr marL="558800" indent="-381000" eaLnBrk="1" hangingPunct="1">
              <a:buFont typeface="Wingdings" pitchFamily="1" charset="2"/>
              <a:buNone/>
            </a:pPr>
            <a:endParaRPr lang="en-US" sz="1800" b="1">
              <a:solidFill>
                <a:schemeClr val="tx2"/>
              </a:solidFill>
              <a:ea typeface="ＭＳ Ｐゴシック" pitchFamily="1" charset="-128"/>
            </a:endParaRPr>
          </a:p>
          <a:p>
            <a:pPr marL="558800" indent="-381000" algn="ctr" eaLnBrk="1" hangingPunct="1">
              <a:buFont typeface="Wingdings" pitchFamily="1" charset="2"/>
              <a:buNone/>
            </a:pPr>
            <a:r>
              <a:rPr lang="en-US" sz="2800" b="1">
                <a:solidFill>
                  <a:schemeClr val="tx2"/>
                </a:solidFill>
                <a:ea typeface="ＭＳ Ｐゴシック" pitchFamily="1" charset="-128"/>
              </a:rPr>
              <a:t>There may be many causes for the upswing in foaming problems.</a:t>
            </a:r>
            <a:r>
              <a:rPr lang="en-US" sz="2800">
                <a:solidFill>
                  <a:schemeClr val="tx2"/>
                </a:solidFill>
                <a:ea typeface="ＭＳ Ｐゴシック" pitchFamily="1" charset="-128"/>
              </a:rPr>
              <a:t>  </a:t>
            </a:r>
          </a:p>
          <a:p>
            <a:pPr marL="558800" indent="-381000" eaLnBrk="1" hangingPunct="1">
              <a:buFont typeface="Wingdings" pitchFamily="1" charset="2"/>
              <a:buNone/>
            </a:pPr>
            <a:endParaRPr lang="en-US">
              <a:ea typeface="ＭＳ Ｐゴシック" pitchFamily="1" charset="-128"/>
            </a:endParaRPr>
          </a:p>
          <a:p>
            <a:pPr marL="558800" indent="-381000" eaLnBrk="1" hangingPunct="1"/>
            <a:r>
              <a:rPr lang="en-US" sz="2400">
                <a:ea typeface="ＭＳ Ｐゴシック" pitchFamily="1" charset="-128"/>
              </a:rPr>
              <a:t>Recent research indicates more causes, </a:t>
            </a:r>
            <a:r>
              <a:rPr lang="en-US" u="sng">
                <a:solidFill>
                  <a:schemeClr val="tx2"/>
                </a:solidFill>
                <a:ea typeface="ＭＳ Ｐゴシック" pitchFamily="1" charset="-128"/>
              </a:rPr>
              <a:t>continued</a:t>
            </a:r>
            <a:r>
              <a:rPr lang="en-US" sz="2400">
                <a:ea typeface="ＭＳ Ｐゴシック" pitchFamily="1" charset="-128"/>
              </a:rPr>
              <a:t>:</a:t>
            </a:r>
          </a:p>
          <a:p>
            <a:pPr marL="558800" indent="-381000" eaLnBrk="1" hangingPunct="1"/>
            <a:endParaRPr lang="en-US" sz="1000">
              <a:ea typeface="ＭＳ Ｐゴシック" pitchFamily="1" charset="-128"/>
            </a:endParaRPr>
          </a:p>
          <a:p>
            <a:pPr marL="920750" lvl="1" indent="-342900" eaLnBrk="1" hangingPunct="1">
              <a:buFont typeface="Arial" charset="0"/>
              <a:buAutoNum type="arabicPeriod" startAt="6"/>
            </a:pPr>
            <a:r>
              <a:rPr lang="en-US" sz="2400">
                <a:ea typeface="ＭＳ Ｐゴシック" pitchFamily="1" charset="-128"/>
              </a:rPr>
              <a:t>Barn-cleaning chemicals; and</a:t>
            </a:r>
          </a:p>
          <a:p>
            <a:pPr marL="920750" lvl="1" indent="-342900" eaLnBrk="1" hangingPunct="1">
              <a:buFont typeface="Arial" charset="0"/>
              <a:buAutoNum type="arabicPeriod" startAt="6"/>
            </a:pPr>
            <a:endParaRPr lang="en-US" sz="800">
              <a:solidFill>
                <a:schemeClr val="tx2"/>
              </a:solidFill>
              <a:ea typeface="ＭＳ Ｐゴシック" pitchFamily="1" charset="-128"/>
            </a:endParaRPr>
          </a:p>
          <a:p>
            <a:pPr marL="920750" lvl="1" indent="-342900" eaLnBrk="1" hangingPunct="1">
              <a:buFont typeface="Arial" charset="0"/>
              <a:buNone/>
            </a:pPr>
            <a:r>
              <a:rPr lang="en-US" sz="2400">
                <a:solidFill>
                  <a:schemeClr val="tx2"/>
                </a:solidFill>
                <a:ea typeface="ＭＳ Ｐゴシック" pitchFamily="1" charset="-128"/>
              </a:rPr>
              <a:t>7.	</a:t>
            </a:r>
            <a:r>
              <a:rPr lang="en-US" sz="2400">
                <a:ea typeface="ＭＳ Ｐゴシック" pitchFamily="1" charset="-128"/>
              </a:rPr>
              <a:t>Consumption of genetically modified corn or soybeans leads to significant organ disruptions, particularly in liver and kidneys, which affects the quality of the waste.</a:t>
            </a:r>
            <a:endParaRPr lang="en-US">
              <a:ea typeface="ＭＳ Ｐゴシック" pitchFamily="1" charset="-128"/>
            </a:endParaRPr>
          </a:p>
        </p:txBody>
      </p:sp>
      <p:sp>
        <p:nvSpPr>
          <p:cNvPr id="56323" name="Slide Number Placeholder 1"/>
          <p:cNvSpPr txBox="1">
            <a:spLocks noGrp="1"/>
          </p:cNvSpPr>
          <p:nvPr/>
        </p:nvSpPr>
        <p:spPr bwMode="auto">
          <a:xfrm>
            <a:off x="7315200" y="549275"/>
            <a:ext cx="939800" cy="301625"/>
          </a:xfrm>
          <a:prstGeom prst="rect">
            <a:avLst/>
          </a:prstGeom>
          <a:noFill/>
          <a:ln w="9525">
            <a:noFill/>
            <a:miter lim="800000"/>
            <a:headEnd/>
            <a:tailEnd/>
          </a:ln>
        </p:spPr>
        <p:txBody>
          <a:bodyPr anchor="ctr"/>
          <a:lstStyle/>
          <a:p>
            <a:pPr algn="r"/>
            <a:fld id="{EAA3D126-1488-4802-A186-E6BA1CE38481}" type="slidenum">
              <a:rPr lang="en-US" sz="1200">
                <a:cs typeface="Arial" charset="0"/>
              </a:rPr>
              <a:pPr algn="r"/>
              <a:t>24</a:t>
            </a:fld>
            <a:endParaRPr lang="en-US" sz="3200">
              <a:cs typeface="Arial" charset="0"/>
            </a:endParaRPr>
          </a:p>
        </p:txBody>
      </p:sp>
      <p:sp>
        <p:nvSpPr>
          <p:cNvPr id="56324" name="Text Box 4"/>
          <p:cNvSpPr txBox="1">
            <a:spLocks noChangeArrowheads="1"/>
          </p:cNvSpPr>
          <p:nvPr/>
        </p:nvSpPr>
        <p:spPr bwMode="auto">
          <a:xfrm>
            <a:off x="457200" y="5486400"/>
            <a:ext cx="8305800" cy="822325"/>
          </a:xfrm>
          <a:prstGeom prst="rect">
            <a:avLst/>
          </a:prstGeom>
          <a:noFill/>
          <a:ln w="9525">
            <a:noFill/>
            <a:miter lim="800000"/>
            <a:headEnd/>
            <a:tailEnd/>
          </a:ln>
          <a:effectLst/>
        </p:spPr>
        <p:txBody>
          <a:bodyPr>
            <a:spAutoFit/>
          </a:bodyPr>
          <a:lstStyle/>
          <a:p>
            <a:pPr marL="114300" lvl="1" indent="1588">
              <a:spcBef>
                <a:spcPct val="20000"/>
              </a:spcBef>
              <a:buClr>
                <a:schemeClr val="tx2"/>
              </a:buClr>
              <a:buFont typeface="Arial" charset="0"/>
              <a:buNone/>
            </a:pPr>
            <a:r>
              <a:rPr lang="en-US" b="1">
                <a:solidFill>
                  <a:schemeClr val="tx2"/>
                </a:solidFill>
              </a:rPr>
              <a:t>There is no ability for confinement operators to control the foaming problem because they can’t mix the pit.</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4294967295"/>
          </p:nvPr>
        </p:nvSpPr>
        <p:spPr>
          <a:xfrm>
            <a:off x="381000" y="533400"/>
            <a:ext cx="7848600" cy="5638800"/>
          </a:xfrm>
        </p:spPr>
        <p:txBody>
          <a:bodyPr/>
          <a:lstStyle/>
          <a:p>
            <a:pPr marL="558800" indent="-381000" eaLnBrk="1" hangingPunct="1">
              <a:buFont typeface="Wingdings" pitchFamily="1" charset="2"/>
              <a:buNone/>
            </a:pPr>
            <a:r>
              <a:rPr lang="en-US" sz="1800" b="1">
                <a:solidFill>
                  <a:schemeClr val="tx2"/>
                </a:solidFill>
                <a:ea typeface="ＭＳ Ｐゴシック" pitchFamily="1" charset="-128"/>
              </a:rPr>
              <a:t>Op Ed Continued…</a:t>
            </a:r>
          </a:p>
          <a:p>
            <a:pPr marL="558800" indent="-381000" eaLnBrk="1" hangingPunct="1">
              <a:buFont typeface="Wingdings" pitchFamily="1" charset="2"/>
              <a:buNone/>
            </a:pPr>
            <a:endParaRPr lang="en-US" sz="1800" b="1">
              <a:solidFill>
                <a:schemeClr val="tx2"/>
              </a:solidFill>
              <a:ea typeface="ＭＳ Ｐゴシック" pitchFamily="1" charset="-128"/>
            </a:endParaRPr>
          </a:p>
          <a:p>
            <a:pPr marL="558800" indent="-381000" algn="ctr" eaLnBrk="1" hangingPunct="1">
              <a:buFont typeface="Wingdings" pitchFamily="1" charset="2"/>
              <a:buNone/>
            </a:pPr>
            <a:r>
              <a:rPr lang="en-US" sz="2800" b="1">
                <a:solidFill>
                  <a:schemeClr val="tx2"/>
                </a:solidFill>
                <a:ea typeface="ＭＳ Ｐゴシック" pitchFamily="1" charset="-128"/>
              </a:rPr>
              <a:t>There may be many causes for the upswing in foaming problems.</a:t>
            </a:r>
            <a:r>
              <a:rPr lang="en-US" sz="2800">
                <a:solidFill>
                  <a:schemeClr val="tx2"/>
                </a:solidFill>
                <a:ea typeface="ＭＳ Ｐゴシック" pitchFamily="1" charset="-128"/>
              </a:rPr>
              <a:t>  </a:t>
            </a:r>
          </a:p>
          <a:p>
            <a:pPr marL="558800" indent="-381000" eaLnBrk="1" hangingPunct="1">
              <a:buFont typeface="Wingdings" pitchFamily="1" charset="2"/>
              <a:buNone/>
            </a:pPr>
            <a:endParaRPr lang="en-US">
              <a:ea typeface="ＭＳ Ｐゴシック" pitchFamily="1" charset="-128"/>
            </a:endParaRPr>
          </a:p>
          <a:p>
            <a:pPr marL="558800" indent="-381000" eaLnBrk="1" hangingPunct="1">
              <a:buFont typeface="Wingdings" pitchFamily="1" charset="2"/>
              <a:buNone/>
            </a:pPr>
            <a:endParaRPr lang="en-US" sz="1000">
              <a:ea typeface="ＭＳ Ｐゴシック" pitchFamily="1" charset="-128"/>
            </a:endParaRPr>
          </a:p>
          <a:p>
            <a:pPr marL="558800" indent="-381000" eaLnBrk="1" hangingPunct="1"/>
            <a:r>
              <a:rPr lang="en-US" sz="2400">
                <a:ea typeface="ＭＳ Ｐゴシック" pitchFamily="1" charset="-128"/>
              </a:rPr>
              <a:t>A 2009 ISU report reviewed literature that cited CAFO fires from as long ago as 1969.</a:t>
            </a:r>
          </a:p>
          <a:p>
            <a:pPr marL="558800" indent="-381000" eaLnBrk="1" hangingPunct="1"/>
            <a:endParaRPr lang="en-US" sz="1000">
              <a:ea typeface="ＭＳ Ｐゴシック" pitchFamily="1" charset="-128"/>
            </a:endParaRPr>
          </a:p>
          <a:p>
            <a:pPr marL="558800" indent="-381000" eaLnBrk="1" hangingPunct="1"/>
            <a:r>
              <a:rPr lang="en-US" sz="2400">
                <a:ea typeface="ＭＳ Ｐゴシック" pitchFamily="1" charset="-128"/>
              </a:rPr>
              <a:t>Thus, it’s disturbing that no research questioned the confinement technology that may lead to these explosions.</a:t>
            </a:r>
          </a:p>
          <a:p>
            <a:pPr marL="558800" indent="-381000" eaLnBrk="1" hangingPunct="1"/>
            <a:endParaRPr lang="en-US" sz="1200">
              <a:ea typeface="ＭＳ Ｐゴシック" pitchFamily="1" charset="-128"/>
            </a:endParaRPr>
          </a:p>
          <a:p>
            <a:pPr marL="558800" indent="-381000" eaLnBrk="1" hangingPunct="1"/>
            <a:r>
              <a:rPr lang="en-US" sz="2400">
                <a:ea typeface="ＭＳ Ｐゴシック" pitchFamily="1" charset="-128"/>
              </a:rPr>
              <a:t>Causes of foaming are best understood when you realize that </a:t>
            </a:r>
            <a:r>
              <a:rPr lang="en-US" sz="2400" b="1">
                <a:solidFill>
                  <a:schemeClr val="tx2"/>
                </a:solidFill>
                <a:ea typeface="ＭＳ Ｐゴシック" pitchFamily="1" charset="-128"/>
              </a:rPr>
              <a:t>CAFOs are wastewater technology</a:t>
            </a:r>
            <a:r>
              <a:rPr lang="en-US" sz="2400">
                <a:ea typeface="ＭＳ Ｐゴシック" pitchFamily="1" charset="-128"/>
              </a:rPr>
              <a:t>.</a:t>
            </a:r>
            <a:endParaRPr lang="en-US">
              <a:ea typeface="ＭＳ Ｐゴシック" pitchFamily="1" charset="-128"/>
            </a:endParaRPr>
          </a:p>
        </p:txBody>
      </p:sp>
      <p:sp>
        <p:nvSpPr>
          <p:cNvPr id="57347" name="Slide Number Placeholder 1"/>
          <p:cNvSpPr txBox="1">
            <a:spLocks noGrp="1"/>
          </p:cNvSpPr>
          <p:nvPr/>
        </p:nvSpPr>
        <p:spPr bwMode="auto">
          <a:xfrm>
            <a:off x="7315200" y="549275"/>
            <a:ext cx="939800" cy="301625"/>
          </a:xfrm>
          <a:prstGeom prst="rect">
            <a:avLst/>
          </a:prstGeom>
          <a:noFill/>
          <a:ln w="9525">
            <a:noFill/>
            <a:miter lim="800000"/>
            <a:headEnd/>
            <a:tailEnd/>
          </a:ln>
        </p:spPr>
        <p:txBody>
          <a:bodyPr anchor="ctr"/>
          <a:lstStyle/>
          <a:p>
            <a:pPr algn="r"/>
            <a:fld id="{F6B8AFF8-0EF1-4E59-91A0-493B10625CBE}" type="slidenum">
              <a:rPr lang="en-US" sz="1200">
                <a:cs typeface="Arial" charset="0"/>
              </a:rPr>
              <a:pPr algn="r"/>
              <a:t>25</a:t>
            </a:fld>
            <a:endParaRPr lang="en-US" sz="3200">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4294967295"/>
          </p:nvPr>
        </p:nvSpPr>
        <p:spPr>
          <a:xfrm>
            <a:off x="381000" y="533400"/>
            <a:ext cx="7848600" cy="1447800"/>
          </a:xfrm>
        </p:spPr>
        <p:txBody>
          <a:bodyPr/>
          <a:lstStyle/>
          <a:p>
            <a:pPr marL="558800" indent="-381000" eaLnBrk="1" hangingPunct="1">
              <a:buFont typeface="Wingdings" pitchFamily="1" charset="2"/>
              <a:buNone/>
            </a:pPr>
            <a:r>
              <a:rPr lang="en-US" sz="1800" b="1">
                <a:solidFill>
                  <a:schemeClr val="tx2"/>
                </a:solidFill>
                <a:ea typeface="ＭＳ Ｐゴシック" pitchFamily="1" charset="-128"/>
              </a:rPr>
              <a:t>Op Ed Continued…</a:t>
            </a:r>
          </a:p>
          <a:p>
            <a:pPr marL="558800" indent="-381000" eaLnBrk="1" hangingPunct="1">
              <a:buFont typeface="Wingdings" pitchFamily="1" charset="2"/>
              <a:buNone/>
            </a:pPr>
            <a:endParaRPr lang="en-US" sz="800" b="1">
              <a:solidFill>
                <a:schemeClr val="tx2"/>
              </a:solidFill>
              <a:ea typeface="ＭＳ Ｐゴシック" pitchFamily="1" charset="-128"/>
            </a:endParaRPr>
          </a:p>
          <a:p>
            <a:pPr marL="558800" indent="-381000" algn="ctr" eaLnBrk="1" hangingPunct="1">
              <a:buFont typeface="Wingdings" pitchFamily="1" charset="2"/>
              <a:buNone/>
            </a:pPr>
            <a:r>
              <a:rPr lang="en-US" sz="2800" b="1">
                <a:solidFill>
                  <a:schemeClr val="tx2"/>
                </a:solidFill>
                <a:ea typeface="ＭＳ Ｐゴシック" pitchFamily="1" charset="-128"/>
              </a:rPr>
              <a:t>There may be many causes for the upswing in foaming problems.</a:t>
            </a:r>
            <a:r>
              <a:rPr lang="en-US" sz="2800">
                <a:solidFill>
                  <a:schemeClr val="tx2"/>
                </a:solidFill>
                <a:ea typeface="ＭＳ Ｐゴシック" pitchFamily="1" charset="-128"/>
              </a:rPr>
              <a:t>  </a:t>
            </a:r>
            <a:endParaRPr lang="en-US">
              <a:ea typeface="ＭＳ Ｐゴシック" pitchFamily="1" charset="-128"/>
            </a:endParaRPr>
          </a:p>
        </p:txBody>
      </p:sp>
      <p:sp>
        <p:nvSpPr>
          <p:cNvPr id="58371" name="Slide Number Placeholder 1"/>
          <p:cNvSpPr txBox="1">
            <a:spLocks noGrp="1"/>
          </p:cNvSpPr>
          <p:nvPr/>
        </p:nvSpPr>
        <p:spPr bwMode="auto">
          <a:xfrm>
            <a:off x="7315200" y="549275"/>
            <a:ext cx="939800" cy="301625"/>
          </a:xfrm>
          <a:prstGeom prst="rect">
            <a:avLst/>
          </a:prstGeom>
          <a:noFill/>
          <a:ln w="9525">
            <a:noFill/>
            <a:miter lim="800000"/>
            <a:headEnd/>
            <a:tailEnd/>
          </a:ln>
        </p:spPr>
        <p:txBody>
          <a:bodyPr anchor="ctr"/>
          <a:lstStyle/>
          <a:p>
            <a:pPr algn="r"/>
            <a:fld id="{0130D38D-F6DD-41C9-95AC-2A28F8B2500A}" type="slidenum">
              <a:rPr lang="en-US" sz="1200">
                <a:cs typeface="Arial" charset="0"/>
              </a:rPr>
              <a:pPr algn="r"/>
              <a:t>26</a:t>
            </a:fld>
            <a:endParaRPr lang="en-US" sz="3200">
              <a:cs typeface="Arial" charset="0"/>
            </a:endParaRPr>
          </a:p>
        </p:txBody>
      </p:sp>
      <p:pic>
        <p:nvPicPr>
          <p:cNvPr id="58373" name="Picture 5" descr="Foaming swine pits David Schmidt 1 Oct 2009 low res"/>
          <p:cNvPicPr>
            <a:picLocks noChangeAspect="1" noChangeArrowheads="1"/>
          </p:cNvPicPr>
          <p:nvPr/>
        </p:nvPicPr>
        <p:blipFill>
          <a:blip r:embed="rId2"/>
          <a:srcRect/>
          <a:stretch>
            <a:fillRect/>
          </a:stretch>
        </p:blipFill>
        <p:spPr bwMode="auto">
          <a:xfrm>
            <a:off x="1066800" y="2209800"/>
            <a:ext cx="6870700" cy="4351338"/>
          </a:xfrm>
          <a:prstGeom prst="rect">
            <a:avLst/>
          </a:prstGeom>
          <a:noFill/>
          <a:ln w="57150">
            <a:solidFill>
              <a:schemeClr val="tx2"/>
            </a:solidFill>
            <a:miter lim="800000"/>
            <a:headEnd/>
            <a:tailEnd/>
          </a:ln>
        </p:spPr>
      </p:pic>
      <p:sp>
        <p:nvSpPr>
          <p:cNvPr id="58375" name="Text Box 7"/>
          <p:cNvSpPr txBox="1">
            <a:spLocks noChangeArrowheads="1"/>
          </p:cNvSpPr>
          <p:nvPr/>
        </p:nvSpPr>
        <p:spPr bwMode="auto">
          <a:xfrm>
            <a:off x="1143000" y="6172200"/>
            <a:ext cx="6705600" cy="274638"/>
          </a:xfrm>
          <a:prstGeom prst="rect">
            <a:avLst/>
          </a:prstGeom>
          <a:solidFill>
            <a:schemeClr val="bg2"/>
          </a:solidFill>
          <a:ln w="9525">
            <a:noFill/>
            <a:miter lim="800000"/>
            <a:headEnd/>
            <a:tailEnd/>
          </a:ln>
          <a:effectLst/>
        </p:spPr>
        <p:txBody>
          <a:bodyPr>
            <a:spAutoFit/>
          </a:bodyPr>
          <a:lstStyle/>
          <a:p>
            <a:pPr>
              <a:spcBef>
                <a:spcPct val="50000"/>
              </a:spcBef>
            </a:pPr>
            <a:r>
              <a:rPr lang="en-US" sz="1200" b="1">
                <a:solidFill>
                  <a:schemeClr val="tx2"/>
                </a:solidFill>
              </a:rPr>
              <a:t>David Schmidt, Dept of Bioproducts &amp; Biosystems Engineering, University of Minnesota</a:t>
            </a:r>
            <a:endParaRPr lang="en-US" sz="1200" b="1">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14400" y="381000"/>
            <a:ext cx="7315200" cy="1154113"/>
          </a:xfrm>
        </p:spPr>
        <p:txBody>
          <a:bodyPr/>
          <a:lstStyle/>
          <a:p>
            <a:pPr eaLnBrk="1" hangingPunct="1"/>
            <a:br>
              <a:rPr lang="en-US" sz="3600">
                <a:ea typeface="ＭＳ Ｐゴシック" pitchFamily="1" charset="-128"/>
              </a:rPr>
            </a:br>
            <a:endParaRPr lang="en-US" sz="3600">
              <a:ea typeface="ＭＳ Ｐゴシック" pitchFamily="1" charset="-128"/>
            </a:endParaRPr>
          </a:p>
        </p:txBody>
      </p:sp>
      <p:sp>
        <p:nvSpPr>
          <p:cNvPr id="27651" name="Content Placeholder 2"/>
          <p:cNvSpPr>
            <a:spLocks noGrp="1"/>
          </p:cNvSpPr>
          <p:nvPr>
            <p:ph idx="1"/>
          </p:nvPr>
        </p:nvSpPr>
        <p:spPr>
          <a:xfrm>
            <a:off x="457200" y="304800"/>
            <a:ext cx="7696200" cy="1066800"/>
          </a:xfrm>
        </p:spPr>
        <p:txBody>
          <a:bodyPr/>
          <a:lstStyle/>
          <a:p>
            <a:pPr marL="177800" indent="0" eaLnBrk="1" hangingPunct="1">
              <a:buFont typeface="Wingdings" pitchFamily="1" charset="2"/>
              <a:buNone/>
            </a:pPr>
            <a:r>
              <a:rPr lang="en-US" sz="1900" b="1">
                <a:solidFill>
                  <a:schemeClr val="tx2"/>
                </a:solidFill>
                <a:ea typeface="ＭＳ Ｐゴシック" pitchFamily="1" charset="-128"/>
              </a:rPr>
              <a:t>Op Ed Continued…</a:t>
            </a:r>
          </a:p>
          <a:p>
            <a:pPr marL="177800" indent="0" eaLnBrk="1" hangingPunct="1">
              <a:buFont typeface="Wingdings" pitchFamily="1" charset="2"/>
              <a:buNone/>
            </a:pPr>
            <a:endParaRPr lang="en-US" sz="800" b="1">
              <a:solidFill>
                <a:schemeClr val="tx2"/>
              </a:solidFill>
              <a:ea typeface="ＭＳ Ｐゴシック" pitchFamily="1" charset="-128"/>
            </a:endParaRPr>
          </a:p>
          <a:p>
            <a:pPr marL="177800" indent="0" eaLnBrk="1" hangingPunct="1">
              <a:buFont typeface="Wingdings" pitchFamily="1" charset="2"/>
              <a:buNone/>
            </a:pPr>
            <a:r>
              <a:rPr lang="en-US" sz="3000" b="1">
                <a:solidFill>
                  <a:schemeClr val="tx2"/>
                </a:solidFill>
                <a:ea typeface="ＭＳ Ｐゴシック" pitchFamily="1" charset="-128"/>
              </a:rPr>
              <a:t>Consequences of foaming:</a:t>
            </a:r>
          </a:p>
        </p:txBody>
      </p:sp>
      <p:sp>
        <p:nvSpPr>
          <p:cNvPr id="27652" name="Slide Number Placeholder 3"/>
          <p:cNvSpPr>
            <a:spLocks noGrp="1"/>
          </p:cNvSpPr>
          <p:nvPr>
            <p:ph type="sldNum" sz="quarter" idx="11"/>
          </p:nvPr>
        </p:nvSpPr>
        <p:spPr bwMode="auto">
          <a:noFill/>
          <a:ln>
            <a:miter lim="800000"/>
            <a:headEnd/>
            <a:tailEnd/>
          </a:ln>
        </p:spPr>
        <p:txBody>
          <a:bodyPr/>
          <a:lstStyle/>
          <a:p>
            <a:fld id="{6220E14E-D753-4F32-96D2-D73B73F7EEFA}" type="slidenum">
              <a:rPr lang="en-US" smtClean="0">
                <a:latin typeface="Arial" charset="0"/>
                <a:ea typeface="ＭＳ Ｐゴシック" pitchFamily="1" charset="-128"/>
                <a:cs typeface="Arial" charset="0"/>
              </a:rPr>
              <a:pPr/>
              <a:t>27</a:t>
            </a:fld>
            <a:endParaRPr lang="en-US" sz="3200">
              <a:latin typeface="Arial" charset="0"/>
              <a:ea typeface="ＭＳ Ｐゴシック" pitchFamily="1" charset="-128"/>
              <a:cs typeface="Arial" charset="0"/>
            </a:endParaRPr>
          </a:p>
        </p:txBody>
      </p:sp>
      <p:sp>
        <p:nvSpPr>
          <p:cNvPr id="27656" name="Text Box 8"/>
          <p:cNvSpPr txBox="1">
            <a:spLocks noChangeArrowheads="1"/>
          </p:cNvSpPr>
          <p:nvPr/>
        </p:nvSpPr>
        <p:spPr bwMode="auto">
          <a:xfrm>
            <a:off x="685800" y="1524000"/>
            <a:ext cx="7772400" cy="822325"/>
          </a:xfrm>
          <a:prstGeom prst="rect">
            <a:avLst/>
          </a:prstGeom>
          <a:noFill/>
          <a:ln w="9525">
            <a:noFill/>
            <a:miter lim="800000"/>
            <a:headEnd/>
            <a:tailEnd/>
          </a:ln>
          <a:effectLst/>
        </p:spPr>
        <p:txBody>
          <a:bodyPr>
            <a:spAutoFit/>
          </a:bodyPr>
          <a:lstStyle/>
          <a:p>
            <a:pPr>
              <a:spcBef>
                <a:spcPct val="50000"/>
              </a:spcBef>
            </a:pPr>
            <a:r>
              <a:rPr lang="en-US"/>
              <a:t>Normally, gases tend to stay in suspension in a liquid; to get out they must break the surface tension</a:t>
            </a:r>
          </a:p>
        </p:txBody>
      </p:sp>
      <p:sp>
        <p:nvSpPr>
          <p:cNvPr id="27657" name="Text Box 9"/>
          <p:cNvSpPr txBox="1">
            <a:spLocks noChangeArrowheads="1"/>
          </p:cNvSpPr>
          <p:nvPr/>
        </p:nvSpPr>
        <p:spPr bwMode="auto">
          <a:xfrm>
            <a:off x="762000" y="2438400"/>
            <a:ext cx="8001000" cy="4113213"/>
          </a:xfrm>
          <a:prstGeom prst="rect">
            <a:avLst/>
          </a:prstGeom>
          <a:noFill/>
          <a:ln w="9525">
            <a:noFill/>
            <a:miter lim="800000"/>
            <a:headEnd/>
            <a:tailEnd/>
          </a:ln>
          <a:effectLst/>
        </p:spPr>
        <p:txBody>
          <a:bodyPr>
            <a:spAutoFit/>
          </a:bodyPr>
          <a:lstStyle/>
          <a:p>
            <a:pPr marL="457200" indent="-457200">
              <a:spcBef>
                <a:spcPct val="50000"/>
              </a:spcBef>
            </a:pPr>
            <a:r>
              <a:rPr lang="en-US" b="1">
                <a:solidFill>
                  <a:schemeClr val="tx2"/>
                </a:solidFill>
              </a:rPr>
              <a:t>1.	</a:t>
            </a:r>
            <a:r>
              <a:rPr lang="en-US"/>
              <a:t>Foaming increases surface area.</a:t>
            </a:r>
          </a:p>
          <a:p>
            <a:pPr marL="457200" indent="-457200">
              <a:spcBef>
                <a:spcPct val="50000"/>
              </a:spcBef>
            </a:pPr>
            <a:r>
              <a:rPr lang="en-US" b="1">
                <a:solidFill>
                  <a:schemeClr val="tx2"/>
                </a:solidFill>
              </a:rPr>
              <a:t>2.	</a:t>
            </a:r>
            <a:r>
              <a:rPr lang="en-US"/>
              <a:t>Foaming provides a direct path to the pigs.  The gas does not have to disperse and travel through air to get to the pigs.</a:t>
            </a:r>
          </a:p>
          <a:p>
            <a:pPr marL="457200" indent="-457200">
              <a:spcBef>
                <a:spcPct val="50000"/>
              </a:spcBef>
            </a:pPr>
            <a:r>
              <a:rPr lang="en-US" b="1">
                <a:solidFill>
                  <a:schemeClr val="tx2"/>
                </a:solidFill>
              </a:rPr>
              <a:t>3.</a:t>
            </a:r>
            <a:r>
              <a:rPr lang="en-US" sz="2800"/>
              <a:t>	</a:t>
            </a:r>
            <a:r>
              <a:rPr lang="en-US"/>
              <a:t>The pigs bite/eat the foam, or the foam breaks, and the pigs die from hydrogen-sulfide.</a:t>
            </a:r>
          </a:p>
          <a:p>
            <a:pPr marL="457200" indent="-457200">
              <a:spcBef>
                <a:spcPct val="50000"/>
              </a:spcBef>
            </a:pPr>
            <a:r>
              <a:rPr lang="en-US" b="1">
                <a:solidFill>
                  <a:schemeClr val="tx2"/>
                </a:solidFill>
              </a:rPr>
              <a:t>4.</a:t>
            </a:r>
            <a:r>
              <a:rPr lang="en-US" sz="2800"/>
              <a:t>	</a:t>
            </a:r>
            <a:r>
              <a:rPr lang="en-US"/>
              <a:t>The methane also has a direct path to the confinement area, resulting in higher incidence of methane flash fires.</a:t>
            </a:r>
            <a:endParaRPr lang="en-US"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304800"/>
            <a:ext cx="3657600" cy="392113"/>
          </a:xfrm>
        </p:spPr>
        <p:txBody>
          <a:bodyPr/>
          <a:lstStyle/>
          <a:p>
            <a:pPr eaLnBrk="1" hangingPunct="1"/>
            <a:r>
              <a:rPr lang="en-US" sz="1900" b="1">
                <a:ea typeface="ＭＳ Ｐゴシック" pitchFamily="1" charset="-128"/>
              </a:rPr>
              <a:t>Op Ed Continued…</a:t>
            </a:r>
            <a:endParaRPr lang="en-US" sz="1800">
              <a:ea typeface="ＭＳ Ｐゴシック" pitchFamily="1" charset="-128"/>
            </a:endParaRPr>
          </a:p>
        </p:txBody>
      </p:sp>
      <p:sp>
        <p:nvSpPr>
          <p:cNvPr id="28675" name="Content Placeholder 2"/>
          <p:cNvSpPr>
            <a:spLocks noGrp="1"/>
          </p:cNvSpPr>
          <p:nvPr>
            <p:ph idx="1"/>
          </p:nvPr>
        </p:nvSpPr>
        <p:spPr>
          <a:xfrm>
            <a:off x="685800" y="1447800"/>
            <a:ext cx="7696200" cy="4572000"/>
          </a:xfrm>
        </p:spPr>
        <p:txBody>
          <a:bodyPr/>
          <a:lstStyle/>
          <a:p>
            <a:pPr marL="44450" indent="0" eaLnBrk="1" hangingPunct="1">
              <a:buFont typeface="Wingdings" pitchFamily="1" charset="2"/>
              <a:buNone/>
            </a:pPr>
            <a:r>
              <a:rPr lang="en-US" sz="2400">
                <a:ea typeface="ＭＳ Ｐゴシック" pitchFamily="1" charset="-128"/>
              </a:rPr>
              <a:t>The </a:t>
            </a:r>
            <a:r>
              <a:rPr lang="en-US" sz="2400">
                <a:solidFill>
                  <a:schemeClr val="tx2"/>
                </a:solidFill>
                <a:ea typeface="ＭＳ Ｐゴシック" pitchFamily="1" charset="-128"/>
              </a:rPr>
              <a:t>crux of the problem</a:t>
            </a:r>
            <a:r>
              <a:rPr lang="en-US" sz="2400">
                <a:ea typeface="ＭＳ Ｐゴシック" pitchFamily="1" charset="-128"/>
              </a:rPr>
              <a:t> is that confinement advocates have </a:t>
            </a:r>
            <a:r>
              <a:rPr lang="en-US" sz="2400">
                <a:solidFill>
                  <a:schemeClr val="tx2"/>
                </a:solidFill>
                <a:ea typeface="ＭＳ Ｐゴシック" pitchFamily="1" charset="-128"/>
              </a:rPr>
              <a:t>inappropriately transferred wastewater technology</a:t>
            </a:r>
            <a:r>
              <a:rPr lang="en-US" sz="2400">
                <a:ea typeface="ＭＳ Ｐゴシック" pitchFamily="1" charset="-128"/>
              </a:rPr>
              <a:t> from the highly regulated sector of municipal and industrial wastewater to the unregulated – in terms of wastewater – sector of industrial agriculture.</a:t>
            </a:r>
          </a:p>
          <a:p>
            <a:pPr marL="44450" indent="0" eaLnBrk="1" hangingPunct="1">
              <a:buFont typeface="Wingdings" pitchFamily="1" charset="2"/>
              <a:buNone/>
            </a:pPr>
            <a:endParaRPr lang="en-US" sz="2400">
              <a:ea typeface="ＭＳ Ｐゴシック" pitchFamily="1" charset="-128"/>
            </a:endParaRPr>
          </a:p>
          <a:p>
            <a:pPr marL="44450" indent="0" eaLnBrk="1" hangingPunct="1">
              <a:buFont typeface="Wingdings" pitchFamily="1" charset="2"/>
              <a:buNone/>
            </a:pPr>
            <a:r>
              <a:rPr lang="en-US" sz="2400">
                <a:ea typeface="ＭＳ Ｐゴシック" pitchFamily="1" charset="-128"/>
              </a:rPr>
              <a:t>In the wastewater industry, we learned long ago – after workers became ill or died - that we could not put normal workspaces in proximity to areas where fecal waste is decomposing.</a:t>
            </a:r>
          </a:p>
        </p:txBody>
      </p:sp>
      <p:sp>
        <p:nvSpPr>
          <p:cNvPr id="28676" name="Slide Number Placeholder 3"/>
          <p:cNvSpPr>
            <a:spLocks noGrp="1"/>
          </p:cNvSpPr>
          <p:nvPr>
            <p:ph type="sldNum" sz="quarter" idx="11"/>
          </p:nvPr>
        </p:nvSpPr>
        <p:spPr bwMode="auto">
          <a:noFill/>
          <a:ln>
            <a:miter lim="800000"/>
            <a:headEnd/>
            <a:tailEnd/>
          </a:ln>
        </p:spPr>
        <p:txBody>
          <a:bodyPr/>
          <a:lstStyle/>
          <a:p>
            <a:fld id="{21833406-1627-4669-A05D-FF796E459DFE}" type="slidenum">
              <a:rPr lang="en-US" smtClean="0">
                <a:latin typeface="Arial" charset="0"/>
                <a:ea typeface="ＭＳ Ｐゴシック" pitchFamily="1" charset="-128"/>
                <a:cs typeface="Arial" charset="0"/>
              </a:rPr>
              <a:pPr/>
              <a:t>28</a:t>
            </a:fld>
            <a:endParaRPr lang="en-US">
              <a:latin typeface="Arial" charset="0"/>
              <a:ea typeface="ＭＳ Ｐゴシック" pitchFamily="1" charset="-128"/>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304800"/>
            <a:ext cx="2743200" cy="392113"/>
          </a:xfrm>
        </p:spPr>
        <p:txBody>
          <a:bodyPr/>
          <a:lstStyle/>
          <a:p>
            <a:pPr eaLnBrk="1" hangingPunct="1"/>
            <a:r>
              <a:rPr lang="en-US" sz="1900" b="1">
                <a:ea typeface="ＭＳ Ｐゴシック" pitchFamily="1" charset="-128"/>
              </a:rPr>
              <a:t>Op Ed Continued…</a:t>
            </a:r>
            <a:endParaRPr lang="en-US" sz="1800">
              <a:ea typeface="ＭＳ Ｐゴシック" pitchFamily="1" charset="-128"/>
            </a:endParaRPr>
          </a:p>
        </p:txBody>
      </p:sp>
      <p:sp>
        <p:nvSpPr>
          <p:cNvPr id="29699" name="Content Placeholder 2"/>
          <p:cNvSpPr>
            <a:spLocks noGrp="1"/>
          </p:cNvSpPr>
          <p:nvPr>
            <p:ph idx="1"/>
          </p:nvPr>
        </p:nvSpPr>
        <p:spPr>
          <a:xfrm>
            <a:off x="609600" y="990600"/>
            <a:ext cx="7543800" cy="914400"/>
          </a:xfrm>
        </p:spPr>
        <p:txBody>
          <a:bodyPr/>
          <a:lstStyle/>
          <a:p>
            <a:pPr marL="44450" indent="0" eaLnBrk="1" hangingPunct="1">
              <a:buFont typeface="Wingdings" pitchFamily="1" charset="2"/>
              <a:buNone/>
            </a:pPr>
            <a:r>
              <a:rPr lang="en-US" sz="2400">
                <a:ea typeface="ＭＳ Ｐゴシック" pitchFamily="1" charset="-128"/>
              </a:rPr>
              <a:t>The constant production of the </a:t>
            </a:r>
            <a:r>
              <a:rPr lang="en-US" sz="2400" b="1">
                <a:solidFill>
                  <a:schemeClr val="tx2"/>
                </a:solidFill>
                <a:ea typeface="ＭＳ Ｐゴシック" pitchFamily="1" charset="-128"/>
              </a:rPr>
              <a:t>poisonous</a:t>
            </a:r>
            <a:r>
              <a:rPr lang="en-US" sz="2400">
                <a:ea typeface="ＭＳ Ｐゴシック" pitchFamily="1" charset="-128"/>
              </a:rPr>
              <a:t> and </a:t>
            </a:r>
            <a:r>
              <a:rPr lang="en-US" sz="2400" b="1">
                <a:solidFill>
                  <a:schemeClr val="tx2"/>
                </a:solidFill>
                <a:ea typeface="ＭＳ Ｐゴシック" pitchFamily="1" charset="-128"/>
              </a:rPr>
              <a:t>explosive gases</a:t>
            </a:r>
            <a:r>
              <a:rPr lang="en-US" sz="2400">
                <a:ea typeface="ＭＳ Ｐゴシック" pitchFamily="1" charset="-128"/>
              </a:rPr>
              <a:t> – </a:t>
            </a:r>
          </a:p>
        </p:txBody>
      </p:sp>
      <p:sp>
        <p:nvSpPr>
          <p:cNvPr id="29700" name="Slide Number Placeholder 3"/>
          <p:cNvSpPr>
            <a:spLocks noGrp="1"/>
          </p:cNvSpPr>
          <p:nvPr>
            <p:ph type="sldNum" sz="quarter" idx="11"/>
          </p:nvPr>
        </p:nvSpPr>
        <p:spPr bwMode="auto">
          <a:noFill/>
          <a:ln>
            <a:miter lim="800000"/>
            <a:headEnd/>
            <a:tailEnd/>
          </a:ln>
        </p:spPr>
        <p:txBody>
          <a:bodyPr/>
          <a:lstStyle/>
          <a:p>
            <a:fld id="{85E3E74F-CF14-40A0-84AF-47B346FBB075}" type="slidenum">
              <a:rPr lang="en-US" smtClean="0">
                <a:latin typeface="Arial" charset="0"/>
                <a:ea typeface="ＭＳ Ｐゴシック" pitchFamily="1" charset="-128"/>
                <a:cs typeface="Arial" charset="0"/>
              </a:rPr>
              <a:pPr/>
              <a:t>29</a:t>
            </a:fld>
            <a:endParaRPr lang="en-US">
              <a:latin typeface="Arial" charset="0"/>
              <a:ea typeface="ＭＳ Ｐゴシック" pitchFamily="1" charset="-128"/>
              <a:cs typeface="Arial" charset="0"/>
            </a:endParaRPr>
          </a:p>
        </p:txBody>
      </p:sp>
      <p:sp>
        <p:nvSpPr>
          <p:cNvPr id="29701" name="Text Box 5"/>
          <p:cNvSpPr txBox="1">
            <a:spLocks noChangeArrowheads="1"/>
          </p:cNvSpPr>
          <p:nvPr/>
        </p:nvSpPr>
        <p:spPr bwMode="auto">
          <a:xfrm>
            <a:off x="685800" y="3429000"/>
            <a:ext cx="77724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29702" name="Text Box 6"/>
          <p:cNvSpPr txBox="1">
            <a:spLocks noChangeArrowheads="1"/>
          </p:cNvSpPr>
          <p:nvPr/>
        </p:nvSpPr>
        <p:spPr bwMode="auto">
          <a:xfrm>
            <a:off x="762000" y="3505200"/>
            <a:ext cx="7315200" cy="2903538"/>
          </a:xfrm>
          <a:prstGeom prst="rect">
            <a:avLst/>
          </a:prstGeom>
          <a:noFill/>
          <a:ln w="9525">
            <a:noFill/>
            <a:miter lim="800000"/>
            <a:headEnd/>
            <a:tailEnd/>
          </a:ln>
          <a:effectLst/>
        </p:spPr>
        <p:txBody>
          <a:bodyPr>
            <a:spAutoFit/>
          </a:bodyPr>
          <a:lstStyle/>
          <a:p>
            <a:pPr>
              <a:spcBef>
                <a:spcPct val="20000"/>
              </a:spcBef>
              <a:buClr>
                <a:schemeClr val="tx2"/>
              </a:buClr>
              <a:buFont typeface="Wingdings" pitchFamily="1" charset="2"/>
              <a:buNone/>
            </a:pPr>
            <a:r>
              <a:rPr lang="en-US"/>
              <a:t>– was finally taken into account in designing wastewater facilities and technology that would protect both the workers and the surrounding public.  </a:t>
            </a:r>
          </a:p>
          <a:p>
            <a:pPr>
              <a:spcBef>
                <a:spcPct val="20000"/>
              </a:spcBef>
              <a:buClr>
                <a:schemeClr val="tx2"/>
              </a:buClr>
              <a:buFont typeface="Wingdings" pitchFamily="1" charset="2"/>
              <a:buNone/>
            </a:pPr>
            <a:endParaRPr lang="en-US" sz="1000"/>
          </a:p>
          <a:p>
            <a:pPr>
              <a:spcBef>
                <a:spcPct val="20000"/>
              </a:spcBef>
              <a:buClr>
                <a:schemeClr val="tx2"/>
              </a:buClr>
              <a:buFont typeface="Wingdings" pitchFamily="1" charset="2"/>
              <a:buNone/>
            </a:pPr>
            <a:r>
              <a:rPr lang="en-US"/>
              <a:t>Those protections have been codified in the </a:t>
            </a:r>
            <a:r>
              <a:rPr lang="en-US">
                <a:solidFill>
                  <a:schemeClr val="tx2"/>
                </a:solidFill>
              </a:rPr>
              <a:t>regulations that</a:t>
            </a:r>
            <a:r>
              <a:rPr lang="en-US"/>
              <a:t> </a:t>
            </a:r>
            <a:r>
              <a:rPr lang="en-US">
                <a:solidFill>
                  <a:schemeClr val="tx2"/>
                </a:solidFill>
              </a:rPr>
              <a:t>control</a:t>
            </a:r>
            <a:r>
              <a:rPr lang="en-US"/>
              <a:t> municipal/industrial </a:t>
            </a:r>
            <a:r>
              <a:rPr lang="en-US">
                <a:solidFill>
                  <a:schemeClr val="tx2"/>
                </a:solidFill>
              </a:rPr>
              <a:t>wastewater technology</a:t>
            </a:r>
            <a:r>
              <a:rPr lang="en-US"/>
              <a:t> and design.  But </a:t>
            </a:r>
            <a:r>
              <a:rPr lang="en-US" b="1">
                <a:solidFill>
                  <a:schemeClr val="tx2"/>
                </a:solidFill>
              </a:rPr>
              <a:t>industrial agriculture remains exempt.</a:t>
            </a:r>
            <a:endParaRPr lang="en-US"/>
          </a:p>
        </p:txBody>
      </p:sp>
      <p:sp>
        <p:nvSpPr>
          <p:cNvPr id="29703" name="Text Box 7"/>
          <p:cNvSpPr txBox="1">
            <a:spLocks noChangeArrowheads="1"/>
          </p:cNvSpPr>
          <p:nvPr/>
        </p:nvSpPr>
        <p:spPr bwMode="auto">
          <a:xfrm>
            <a:off x="1600200" y="1828800"/>
            <a:ext cx="4953000" cy="1552575"/>
          </a:xfrm>
          <a:prstGeom prst="rect">
            <a:avLst/>
          </a:prstGeom>
          <a:noFill/>
          <a:ln w="9525">
            <a:noFill/>
            <a:miter lim="800000"/>
            <a:headEnd/>
            <a:tailEnd/>
          </a:ln>
          <a:effectLst/>
        </p:spPr>
        <p:txBody>
          <a:bodyPr>
            <a:spAutoFit/>
          </a:bodyPr>
          <a:lstStyle/>
          <a:p>
            <a:pPr marL="344488" indent="-344488">
              <a:spcBef>
                <a:spcPct val="50000"/>
              </a:spcBef>
            </a:pPr>
            <a:r>
              <a:rPr lang="en-US"/>
              <a:t>•	</a:t>
            </a:r>
            <a:r>
              <a:rPr lang="en-US" b="1">
                <a:solidFill>
                  <a:schemeClr val="tx2"/>
                </a:solidFill>
              </a:rPr>
              <a:t>hydrogen sulfide </a:t>
            </a:r>
            <a:r>
              <a:rPr lang="en-US" b="1"/>
              <a:t>(H</a:t>
            </a:r>
            <a:r>
              <a:rPr lang="en-US" b="1" baseline="-25000"/>
              <a:t>2</a:t>
            </a:r>
            <a:r>
              <a:rPr lang="en-US" b="1"/>
              <a:t>S),</a:t>
            </a:r>
            <a:r>
              <a:rPr lang="en-US"/>
              <a:t> </a:t>
            </a:r>
          </a:p>
          <a:p>
            <a:pPr marL="344488" indent="-344488">
              <a:spcBef>
                <a:spcPct val="50000"/>
              </a:spcBef>
            </a:pPr>
            <a:r>
              <a:rPr lang="en-US"/>
              <a:t>•	</a:t>
            </a:r>
            <a:r>
              <a:rPr lang="en-US" b="1">
                <a:solidFill>
                  <a:schemeClr val="tx2"/>
                </a:solidFill>
              </a:rPr>
              <a:t>ammonia </a:t>
            </a:r>
            <a:r>
              <a:rPr lang="en-US" b="1"/>
              <a:t>(NH</a:t>
            </a:r>
            <a:r>
              <a:rPr lang="en-US" b="1" baseline="-25000"/>
              <a:t>3</a:t>
            </a:r>
            <a:r>
              <a:rPr lang="en-US" b="1"/>
              <a:t>)</a:t>
            </a:r>
            <a:r>
              <a:rPr lang="en-US"/>
              <a:t>, and </a:t>
            </a:r>
          </a:p>
          <a:p>
            <a:pPr marL="344488" indent="-344488">
              <a:spcBef>
                <a:spcPct val="50000"/>
              </a:spcBef>
            </a:pPr>
            <a:r>
              <a:rPr lang="en-US"/>
              <a:t>•	</a:t>
            </a:r>
            <a:r>
              <a:rPr lang="en-US" b="1">
                <a:solidFill>
                  <a:schemeClr val="tx2"/>
                </a:solidFill>
              </a:rPr>
              <a:t>methane </a:t>
            </a:r>
            <a:r>
              <a:rPr lang="en-US" b="1"/>
              <a:t>(CH</a:t>
            </a:r>
            <a:r>
              <a:rPr lang="en-US" b="1" baseline="-25000"/>
              <a:t>4</a:t>
            </a:r>
            <a:r>
              <a:rPr lang="en-US" b="1"/>
              <a:t>)</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1"/>
          </p:nvPr>
        </p:nvSpPr>
        <p:spPr bwMode="auto">
          <a:noFill/>
          <a:ln>
            <a:miter lim="800000"/>
            <a:headEnd/>
            <a:tailEnd/>
          </a:ln>
        </p:spPr>
        <p:txBody>
          <a:bodyPr/>
          <a:lstStyle/>
          <a:p>
            <a:fld id="{15038CB0-6D3F-47A5-AA2D-94FAFB9B8B54}" type="slidenum">
              <a:rPr lang="en-US" smtClean="0">
                <a:latin typeface="Arial" charset="0"/>
                <a:ea typeface="ＭＳ Ｐゴシック" pitchFamily="1" charset="-128"/>
              </a:rPr>
              <a:pPr/>
              <a:t>3</a:t>
            </a:fld>
            <a:endParaRPr lang="en-US">
              <a:latin typeface="Arial" charset="0"/>
              <a:ea typeface="ＭＳ Ｐゴシック" pitchFamily="1" charset="-128"/>
            </a:endParaRPr>
          </a:p>
        </p:txBody>
      </p:sp>
      <p:sp>
        <p:nvSpPr>
          <p:cNvPr id="4099" name="Rectangle 2"/>
          <p:cNvSpPr>
            <a:spLocks noChangeArrowheads="1"/>
          </p:cNvSpPr>
          <p:nvPr/>
        </p:nvSpPr>
        <p:spPr bwMode="auto">
          <a:xfrm>
            <a:off x="685800" y="1447800"/>
            <a:ext cx="7162800" cy="519113"/>
          </a:xfrm>
          <a:prstGeom prst="rect">
            <a:avLst/>
          </a:prstGeom>
          <a:noFill/>
          <a:ln w="9525">
            <a:noFill/>
            <a:miter lim="800000"/>
            <a:headEnd/>
            <a:tailEnd/>
          </a:ln>
        </p:spPr>
        <p:txBody>
          <a:bodyPr>
            <a:spAutoFit/>
          </a:bodyPr>
          <a:lstStyle/>
          <a:p>
            <a:r>
              <a:rPr lang="en-US" sz="2800"/>
              <a:t>Unintended consequences have occurred:</a:t>
            </a:r>
            <a:endParaRPr lang="en-US"/>
          </a:p>
        </p:txBody>
      </p:sp>
      <p:sp>
        <p:nvSpPr>
          <p:cNvPr id="4100" name="Text Box 4"/>
          <p:cNvSpPr txBox="1">
            <a:spLocks noChangeArrowheads="1"/>
          </p:cNvSpPr>
          <p:nvPr/>
        </p:nvSpPr>
        <p:spPr bwMode="auto">
          <a:xfrm>
            <a:off x="1219200" y="2133600"/>
            <a:ext cx="6781800" cy="3195638"/>
          </a:xfrm>
          <a:prstGeom prst="rect">
            <a:avLst/>
          </a:prstGeom>
          <a:noFill/>
          <a:ln w="9525">
            <a:noFill/>
            <a:miter lim="800000"/>
            <a:headEnd/>
            <a:tailEnd/>
          </a:ln>
          <a:effectLst/>
        </p:spPr>
        <p:txBody>
          <a:bodyPr>
            <a:spAutoFit/>
          </a:bodyPr>
          <a:lstStyle/>
          <a:p>
            <a:pPr marL="344488" indent="-344488"/>
            <a:r>
              <a:rPr lang="en-US"/>
              <a:t>•	because the unregulated sector of agriculture adopted technologies designed for use in </a:t>
            </a:r>
            <a:r>
              <a:rPr lang="en-US" b="1">
                <a:solidFill>
                  <a:schemeClr val="tx2"/>
                </a:solidFill>
                <a:effectLst>
                  <a:outerShdw blurRad="38100" dist="38100" dir="2700000" algn="tl">
                    <a:srgbClr val="000000"/>
                  </a:outerShdw>
                </a:effectLst>
              </a:rPr>
              <a:t>industrial/municipal sewage treatment</a:t>
            </a:r>
            <a:r>
              <a:rPr lang="en-US"/>
              <a:t>;  </a:t>
            </a:r>
          </a:p>
          <a:p>
            <a:pPr marL="344488" indent="-344488"/>
            <a:endParaRPr lang="en-US"/>
          </a:p>
          <a:p>
            <a:pPr marL="344488" indent="-344488"/>
            <a:r>
              <a:rPr lang="en-US"/>
              <a:t>•	but the training, regulations, and engineering used in the</a:t>
            </a:r>
            <a:r>
              <a:rPr lang="en-US">
                <a:solidFill>
                  <a:schemeClr val="tx2"/>
                </a:solidFill>
              </a:rPr>
              <a:t> </a:t>
            </a:r>
            <a:r>
              <a:rPr lang="en-US" b="1">
                <a:solidFill>
                  <a:schemeClr val="tx2"/>
                </a:solidFill>
                <a:effectLst>
                  <a:outerShdw blurRad="38100" dist="38100" dir="2700000" algn="tl">
                    <a:srgbClr val="000000"/>
                  </a:outerShdw>
                </a:effectLst>
              </a:rPr>
              <a:t>wastewater industry</a:t>
            </a:r>
            <a:r>
              <a:rPr lang="en-US"/>
              <a:t> have not been carried over to industrial agriculture.</a:t>
            </a:r>
          </a:p>
          <a:p>
            <a:pPr marL="344488" indent="-344488">
              <a:spcBef>
                <a:spcPct val="50000"/>
              </a:spcBef>
            </a:pP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304800"/>
            <a:ext cx="2590800" cy="392113"/>
          </a:xfrm>
        </p:spPr>
        <p:txBody>
          <a:bodyPr/>
          <a:lstStyle/>
          <a:p>
            <a:pPr eaLnBrk="1" hangingPunct="1"/>
            <a:r>
              <a:rPr lang="en-US" sz="1900" b="1">
                <a:ea typeface="ＭＳ Ｐゴシック" pitchFamily="1" charset="-128"/>
              </a:rPr>
              <a:t>Op Ed Continued…</a:t>
            </a:r>
            <a:endParaRPr lang="en-US" sz="1800">
              <a:ea typeface="ＭＳ Ｐゴシック" pitchFamily="1" charset="-128"/>
            </a:endParaRPr>
          </a:p>
        </p:txBody>
      </p:sp>
      <p:sp>
        <p:nvSpPr>
          <p:cNvPr id="30723" name="Content Placeholder 2"/>
          <p:cNvSpPr>
            <a:spLocks noGrp="1"/>
          </p:cNvSpPr>
          <p:nvPr>
            <p:ph idx="1"/>
          </p:nvPr>
        </p:nvSpPr>
        <p:spPr>
          <a:xfrm>
            <a:off x="685800" y="1371600"/>
            <a:ext cx="7391400" cy="914400"/>
          </a:xfrm>
        </p:spPr>
        <p:txBody>
          <a:bodyPr/>
          <a:lstStyle/>
          <a:p>
            <a:pPr marL="44450" indent="0" eaLnBrk="1" hangingPunct="1">
              <a:buFont typeface="Wingdings" pitchFamily="1" charset="2"/>
              <a:buNone/>
            </a:pPr>
            <a:r>
              <a:rPr lang="en-US" sz="2400">
                <a:ea typeface="ＭＳ Ｐゴシック" pitchFamily="1" charset="-128"/>
              </a:rPr>
              <a:t>To date, the following entities </a:t>
            </a:r>
            <a:r>
              <a:rPr lang="en-US" sz="2400" b="1">
                <a:solidFill>
                  <a:schemeClr val="tx2"/>
                </a:solidFill>
                <a:ea typeface="ＭＳ Ｐゴシック" pitchFamily="1" charset="-128"/>
              </a:rPr>
              <a:t>deny</a:t>
            </a:r>
            <a:r>
              <a:rPr lang="en-US" sz="2400">
                <a:ea typeface="ＭＳ Ｐゴシック" pitchFamily="1" charset="-128"/>
              </a:rPr>
              <a:t> that </a:t>
            </a:r>
            <a:r>
              <a:rPr lang="en-US" sz="2400" b="1">
                <a:solidFill>
                  <a:schemeClr val="tx2"/>
                </a:solidFill>
                <a:ea typeface="ＭＳ Ｐゴシック" pitchFamily="1" charset="-128"/>
              </a:rPr>
              <a:t>CAFOs</a:t>
            </a:r>
            <a:r>
              <a:rPr lang="en-US" sz="2400">
                <a:ea typeface="ＭＳ Ｐゴシック" pitchFamily="1" charset="-128"/>
              </a:rPr>
              <a:t> are a form of </a:t>
            </a:r>
            <a:r>
              <a:rPr lang="en-US" sz="2400" b="1">
                <a:solidFill>
                  <a:schemeClr val="tx2"/>
                </a:solidFill>
                <a:ea typeface="ＭＳ Ｐゴシック" pitchFamily="1" charset="-128"/>
              </a:rPr>
              <a:t>wastewater technology</a:t>
            </a:r>
            <a:r>
              <a:rPr lang="en-US" sz="2400">
                <a:ea typeface="ＭＳ Ｐゴシック" pitchFamily="1" charset="-128"/>
              </a:rPr>
              <a:t>:</a:t>
            </a:r>
          </a:p>
        </p:txBody>
      </p:sp>
      <p:sp>
        <p:nvSpPr>
          <p:cNvPr id="30724" name="Slide Number Placeholder 3"/>
          <p:cNvSpPr>
            <a:spLocks noGrp="1"/>
          </p:cNvSpPr>
          <p:nvPr>
            <p:ph type="sldNum" sz="quarter" idx="11"/>
          </p:nvPr>
        </p:nvSpPr>
        <p:spPr bwMode="auto">
          <a:noFill/>
          <a:ln>
            <a:miter lim="800000"/>
            <a:headEnd/>
            <a:tailEnd/>
          </a:ln>
        </p:spPr>
        <p:txBody>
          <a:bodyPr/>
          <a:lstStyle/>
          <a:p>
            <a:fld id="{8AC83F32-35E9-4446-B3F6-17F31A83FC89}" type="slidenum">
              <a:rPr lang="en-US" smtClean="0">
                <a:latin typeface="Arial" charset="0"/>
                <a:ea typeface="ＭＳ Ｐゴシック" pitchFamily="1" charset="-128"/>
                <a:cs typeface="Arial" charset="0"/>
              </a:rPr>
              <a:pPr/>
              <a:t>30</a:t>
            </a:fld>
            <a:endParaRPr lang="en-US">
              <a:latin typeface="Arial" charset="0"/>
              <a:ea typeface="ＭＳ Ｐゴシック" pitchFamily="1" charset="-128"/>
              <a:cs typeface="Arial" charset="0"/>
            </a:endParaRPr>
          </a:p>
        </p:txBody>
      </p:sp>
      <p:sp>
        <p:nvSpPr>
          <p:cNvPr id="30725" name="Text Box 5"/>
          <p:cNvSpPr txBox="1">
            <a:spLocks noChangeArrowheads="1"/>
          </p:cNvSpPr>
          <p:nvPr/>
        </p:nvSpPr>
        <p:spPr bwMode="auto">
          <a:xfrm>
            <a:off x="762000" y="4724400"/>
            <a:ext cx="7620000" cy="1187450"/>
          </a:xfrm>
          <a:prstGeom prst="rect">
            <a:avLst/>
          </a:prstGeom>
          <a:noFill/>
          <a:ln w="9525">
            <a:noFill/>
            <a:miter lim="800000"/>
            <a:headEnd/>
            <a:tailEnd/>
          </a:ln>
          <a:effectLst/>
        </p:spPr>
        <p:txBody>
          <a:bodyPr>
            <a:spAutoFit/>
          </a:bodyPr>
          <a:lstStyle/>
          <a:p>
            <a:pPr>
              <a:spcBef>
                <a:spcPct val="50000"/>
              </a:spcBef>
            </a:pPr>
            <a:r>
              <a:rPr lang="en-US"/>
              <a:t>Although seeming illogical, in fact a DNR construction permit requires this type of building, resulting in these problems.</a:t>
            </a:r>
          </a:p>
        </p:txBody>
      </p:sp>
      <p:sp>
        <p:nvSpPr>
          <p:cNvPr id="30726" name="Text Box 6"/>
          <p:cNvSpPr txBox="1">
            <a:spLocks noChangeArrowheads="1"/>
          </p:cNvSpPr>
          <p:nvPr/>
        </p:nvSpPr>
        <p:spPr bwMode="auto">
          <a:xfrm>
            <a:off x="1295400" y="2438400"/>
            <a:ext cx="6781800" cy="1917700"/>
          </a:xfrm>
          <a:prstGeom prst="rect">
            <a:avLst/>
          </a:prstGeom>
          <a:noFill/>
          <a:ln w="9525">
            <a:noFill/>
            <a:miter lim="800000"/>
            <a:headEnd/>
            <a:tailEnd/>
          </a:ln>
          <a:effectLst/>
        </p:spPr>
        <p:txBody>
          <a:bodyPr>
            <a:spAutoFit/>
          </a:bodyPr>
          <a:lstStyle/>
          <a:p>
            <a:pPr marL="344488" indent="-344488">
              <a:spcBef>
                <a:spcPct val="50000"/>
              </a:spcBef>
            </a:pPr>
            <a:r>
              <a:rPr lang="en-US"/>
              <a:t>•	 The </a:t>
            </a:r>
            <a:r>
              <a:rPr lang="en-US" b="1">
                <a:solidFill>
                  <a:schemeClr val="tx2"/>
                </a:solidFill>
              </a:rPr>
              <a:t>Iowa Legislature</a:t>
            </a:r>
            <a:r>
              <a:rPr lang="en-US"/>
              <a:t>, </a:t>
            </a:r>
          </a:p>
          <a:p>
            <a:pPr marL="344488" indent="-344488">
              <a:spcBef>
                <a:spcPct val="50000"/>
              </a:spcBef>
            </a:pPr>
            <a:r>
              <a:rPr lang="en-US"/>
              <a:t>•	the </a:t>
            </a:r>
            <a:r>
              <a:rPr lang="en-US" b="1">
                <a:solidFill>
                  <a:schemeClr val="tx2"/>
                </a:solidFill>
              </a:rPr>
              <a:t>Iowa Department of Natural Resources</a:t>
            </a:r>
            <a:r>
              <a:rPr lang="en-US"/>
              <a:t>, and </a:t>
            </a:r>
          </a:p>
          <a:p>
            <a:pPr marL="344488" indent="-344488">
              <a:spcBef>
                <a:spcPct val="50000"/>
              </a:spcBef>
            </a:pPr>
            <a:r>
              <a:rPr lang="en-US"/>
              <a:t>•	</a:t>
            </a:r>
            <a:r>
              <a:rPr lang="en-US" b="1">
                <a:solidFill>
                  <a:schemeClr val="tx2"/>
                </a:solidFill>
              </a:rPr>
              <a:t>corporate industrial agricultural</a:t>
            </a:r>
            <a:r>
              <a:rPr lang="en-US"/>
              <a:t> officials.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11"/>
          </p:nvPr>
        </p:nvSpPr>
        <p:spPr bwMode="auto">
          <a:noFill/>
          <a:ln>
            <a:miter lim="800000"/>
            <a:headEnd/>
            <a:tailEnd/>
          </a:ln>
        </p:spPr>
        <p:txBody>
          <a:bodyPr/>
          <a:lstStyle/>
          <a:p>
            <a:fld id="{FE09D090-67D2-4D2C-A20F-5F323283A1FC}" type="slidenum">
              <a:rPr lang="en-US" smtClean="0">
                <a:latin typeface="Arial" charset="0"/>
                <a:ea typeface="ＭＳ Ｐゴシック" pitchFamily="1" charset="-128"/>
                <a:cs typeface="Arial" charset="0"/>
              </a:rPr>
              <a:pPr/>
              <a:t>31</a:t>
            </a:fld>
            <a:endParaRPr lang="en-US">
              <a:latin typeface="Arial" charset="0"/>
              <a:ea typeface="ＭＳ Ｐゴシック" pitchFamily="1" charset="-128"/>
              <a:cs typeface="Arial" charset="0"/>
            </a:endParaRPr>
          </a:p>
        </p:txBody>
      </p:sp>
      <p:sp>
        <p:nvSpPr>
          <p:cNvPr id="38915" name="TextBox 2"/>
          <p:cNvSpPr txBox="1">
            <a:spLocks noChangeArrowheads="1"/>
          </p:cNvSpPr>
          <p:nvPr/>
        </p:nvSpPr>
        <p:spPr bwMode="auto">
          <a:xfrm>
            <a:off x="2286000" y="2667000"/>
            <a:ext cx="3994150" cy="1006475"/>
          </a:xfrm>
          <a:prstGeom prst="rect">
            <a:avLst/>
          </a:prstGeom>
          <a:noFill/>
          <a:ln w="9525">
            <a:noFill/>
            <a:miter lim="800000"/>
            <a:headEnd/>
            <a:tailEnd/>
          </a:ln>
        </p:spPr>
        <p:txBody>
          <a:bodyPr wrap="none">
            <a:spAutoFit/>
          </a:bodyPr>
          <a:lstStyle/>
          <a:p>
            <a:r>
              <a:rPr lang="en-US" sz="6000" b="1">
                <a:solidFill>
                  <a:schemeClr val="tx2"/>
                </a:solidFill>
              </a:rPr>
              <a:t>Thank you</a:t>
            </a:r>
          </a:p>
        </p:txBody>
      </p:sp>
      <p:sp>
        <p:nvSpPr>
          <p:cNvPr id="38916" name="TextBox 3"/>
          <p:cNvSpPr txBox="1">
            <a:spLocks noChangeArrowheads="1"/>
          </p:cNvSpPr>
          <p:nvPr/>
        </p:nvSpPr>
        <p:spPr bwMode="auto">
          <a:xfrm>
            <a:off x="3124200" y="3962400"/>
            <a:ext cx="2698750" cy="641350"/>
          </a:xfrm>
          <a:prstGeom prst="rect">
            <a:avLst/>
          </a:prstGeom>
          <a:noFill/>
          <a:ln w="9525">
            <a:noFill/>
            <a:miter lim="800000"/>
            <a:headEnd/>
            <a:tailEnd/>
          </a:ln>
        </p:spPr>
        <p:txBody>
          <a:bodyPr wrap="none">
            <a:spAutoFit/>
          </a:bodyPr>
          <a:lstStyle/>
          <a:p>
            <a:r>
              <a:rPr lang="en-US" sz="3600" b="1">
                <a:solidFill>
                  <a:schemeClr val="tx2"/>
                </a:solidFill>
              </a:rPr>
              <a:t>Questions?</a:t>
            </a:r>
          </a:p>
        </p:txBody>
      </p:sp>
      <p:sp>
        <p:nvSpPr>
          <p:cNvPr id="38917" name="TextBox 4"/>
          <p:cNvSpPr txBox="1">
            <a:spLocks noChangeArrowheads="1"/>
          </p:cNvSpPr>
          <p:nvPr/>
        </p:nvSpPr>
        <p:spPr bwMode="auto">
          <a:xfrm>
            <a:off x="609600" y="609600"/>
            <a:ext cx="7543800" cy="1917700"/>
          </a:xfrm>
          <a:prstGeom prst="rect">
            <a:avLst/>
          </a:prstGeom>
          <a:noFill/>
          <a:ln w="9525">
            <a:noFill/>
            <a:miter lim="800000"/>
            <a:headEnd/>
            <a:tailEnd/>
          </a:ln>
        </p:spPr>
        <p:txBody>
          <a:bodyPr>
            <a:spAutoFit/>
          </a:bodyPr>
          <a:lstStyle/>
          <a:p>
            <a:pPr algn="ctr">
              <a:buFont typeface="Arial" charset="0"/>
              <a:buChar char="•"/>
            </a:pPr>
            <a:r>
              <a:rPr lang="en-US"/>
              <a:t>This is a local problem.</a:t>
            </a:r>
          </a:p>
          <a:p>
            <a:pPr algn="ctr">
              <a:buFont typeface="Arial" charset="0"/>
              <a:buChar char="•"/>
            </a:pPr>
            <a:r>
              <a:rPr lang="en-US"/>
              <a:t>This is a national problem.</a:t>
            </a:r>
          </a:p>
          <a:p>
            <a:pPr algn="ctr">
              <a:buFont typeface="Arial" charset="0"/>
              <a:buChar char="•"/>
            </a:pPr>
            <a:r>
              <a:rPr lang="en-US"/>
              <a:t>There is no technological fix.</a:t>
            </a:r>
          </a:p>
          <a:p>
            <a:pPr algn="ctr">
              <a:buFont typeface="Arial" charset="0"/>
              <a:buChar char="•"/>
            </a:pPr>
            <a:r>
              <a:rPr lang="en-US"/>
              <a:t>To clean up air, water, and soil, put animals back on the land.</a:t>
            </a:r>
          </a:p>
        </p:txBody>
      </p:sp>
      <p:sp>
        <p:nvSpPr>
          <p:cNvPr id="38918" name="TextBox 5"/>
          <p:cNvSpPr txBox="1">
            <a:spLocks noChangeArrowheads="1"/>
          </p:cNvSpPr>
          <p:nvPr/>
        </p:nvSpPr>
        <p:spPr bwMode="auto">
          <a:xfrm>
            <a:off x="0" y="5410200"/>
            <a:ext cx="4495800" cy="825500"/>
          </a:xfrm>
          <a:prstGeom prst="rect">
            <a:avLst/>
          </a:prstGeom>
          <a:noFill/>
          <a:ln w="9525">
            <a:noFill/>
            <a:miter lim="800000"/>
            <a:headEnd/>
            <a:tailEnd/>
          </a:ln>
        </p:spPr>
        <p:txBody>
          <a:bodyPr>
            <a:spAutoFit/>
          </a:bodyPr>
          <a:lstStyle/>
          <a:p>
            <a:r>
              <a:rPr lang="en-US" sz="1600"/>
              <a:t>Bob Watson     </a:t>
            </a:r>
            <a:r>
              <a:rPr lang="en-US" sz="1600">
                <a:hlinkClick r:id="rId2"/>
              </a:rPr>
              <a:t>www.civandinc.net</a:t>
            </a:r>
            <a:r>
              <a:rPr lang="en-US" sz="1600"/>
              <a:t> (appendices)</a:t>
            </a:r>
          </a:p>
          <a:p>
            <a:r>
              <a:rPr lang="en-US" sz="1600"/>
              <a:t>	        </a:t>
            </a:r>
            <a:r>
              <a:rPr lang="en-US" sz="1600">
                <a:hlinkClick r:id="rId3"/>
              </a:rPr>
              <a:t>bobandlinda@civandinc.net</a:t>
            </a:r>
            <a:endParaRPr lang="en-US" sz="1600"/>
          </a:p>
          <a:p>
            <a:r>
              <a:rPr lang="en-US" sz="1600"/>
              <a:t>                         563-379-4147</a:t>
            </a:r>
          </a:p>
        </p:txBody>
      </p:sp>
      <p:sp>
        <p:nvSpPr>
          <p:cNvPr id="38919" name="TextBox 9"/>
          <p:cNvSpPr txBox="1">
            <a:spLocks noChangeArrowheads="1"/>
          </p:cNvSpPr>
          <p:nvPr/>
        </p:nvSpPr>
        <p:spPr bwMode="auto">
          <a:xfrm>
            <a:off x="4727575" y="5410200"/>
            <a:ext cx="4416425" cy="825500"/>
          </a:xfrm>
          <a:prstGeom prst="rect">
            <a:avLst/>
          </a:prstGeom>
          <a:noFill/>
          <a:ln w="9525">
            <a:noFill/>
            <a:miter lim="800000"/>
            <a:headEnd/>
            <a:tailEnd/>
          </a:ln>
        </p:spPr>
        <p:txBody>
          <a:bodyPr>
            <a:spAutoFit/>
          </a:bodyPr>
          <a:lstStyle/>
          <a:p>
            <a:r>
              <a:rPr lang="en-US" sz="1600"/>
              <a:t>Larry Stone      </a:t>
            </a:r>
            <a:r>
              <a:rPr lang="en-US" sz="1600">
                <a:hlinkClick r:id="rId4"/>
              </a:rPr>
              <a:t>www.larrystonesiowa.com</a:t>
            </a:r>
            <a:endParaRPr lang="en-US" sz="1600"/>
          </a:p>
          <a:p>
            <a:r>
              <a:rPr lang="en-US" sz="1600"/>
              <a:t>	         </a:t>
            </a:r>
            <a:r>
              <a:rPr lang="en-US" sz="1600">
                <a:hlinkClick r:id="rId5"/>
              </a:rPr>
              <a:t>lstone@alpinecom.net</a:t>
            </a:r>
            <a:endParaRPr lang="en-US" sz="1600"/>
          </a:p>
          <a:p>
            <a:r>
              <a:rPr lang="en-US" sz="1600"/>
              <a:t> 	            563-419-6742</a:t>
            </a:r>
          </a:p>
        </p:txBody>
      </p:sp>
      <p:cxnSp>
        <p:nvCxnSpPr>
          <p:cNvPr id="12" name="Straight Connector 11"/>
          <p:cNvCxnSpPr>
            <a:cxnSpLocks noChangeShapeType="1"/>
          </p:cNvCxnSpPr>
          <p:nvPr/>
        </p:nvCxnSpPr>
        <p:spPr bwMode="auto">
          <a:xfrm rot="5400000">
            <a:off x="3848100" y="6134100"/>
            <a:ext cx="1447800" cy="0"/>
          </a:xfrm>
          <a:prstGeom prst="line">
            <a:avLst/>
          </a:prstGeom>
          <a:noFill/>
          <a:ln w="57150" algn="ctr">
            <a:solidFill>
              <a:schemeClr val="tx1"/>
            </a:solidFill>
            <a:round/>
            <a:headEnd/>
            <a:tailEn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txBox="1">
            <a:spLocks noGrp="1"/>
          </p:cNvSpPr>
          <p:nvPr/>
        </p:nvSpPr>
        <p:spPr bwMode="auto">
          <a:xfrm>
            <a:off x="7315200" y="549275"/>
            <a:ext cx="939800" cy="301625"/>
          </a:xfrm>
          <a:prstGeom prst="rect">
            <a:avLst/>
          </a:prstGeom>
          <a:noFill/>
          <a:ln w="9525">
            <a:noFill/>
            <a:miter lim="800000"/>
            <a:headEnd/>
            <a:tailEnd/>
          </a:ln>
        </p:spPr>
        <p:txBody>
          <a:bodyPr anchor="ctr"/>
          <a:lstStyle/>
          <a:p>
            <a:pPr algn="r"/>
            <a:fld id="{4DDD8653-DC9E-4F93-B69A-412C34D192C9}" type="slidenum">
              <a:rPr lang="en-US" sz="1200"/>
              <a:pPr algn="r"/>
              <a:t>4</a:t>
            </a:fld>
            <a:endParaRPr lang="en-US" sz="1200"/>
          </a:p>
        </p:txBody>
      </p:sp>
      <p:sp>
        <p:nvSpPr>
          <p:cNvPr id="73731" name="Rectangle 2"/>
          <p:cNvSpPr>
            <a:spLocks noChangeArrowheads="1"/>
          </p:cNvSpPr>
          <p:nvPr/>
        </p:nvSpPr>
        <p:spPr bwMode="auto">
          <a:xfrm>
            <a:off x="1524000" y="1447800"/>
            <a:ext cx="6934200" cy="1552575"/>
          </a:xfrm>
          <a:prstGeom prst="rect">
            <a:avLst/>
          </a:prstGeom>
          <a:noFill/>
          <a:ln w="9525">
            <a:noFill/>
            <a:miter lim="800000"/>
            <a:headEnd/>
            <a:tailEnd/>
          </a:ln>
        </p:spPr>
        <p:txBody>
          <a:bodyPr>
            <a:spAutoFit/>
          </a:bodyPr>
          <a:lstStyle/>
          <a:p>
            <a:pPr marL="344488" indent="-344488"/>
            <a:r>
              <a:rPr lang="en-US"/>
              <a:t>•	the technology, </a:t>
            </a:r>
          </a:p>
          <a:p>
            <a:pPr marL="344488" indent="-344488"/>
            <a:r>
              <a:rPr lang="en-US"/>
              <a:t>•	its inherent industrial poisons, </a:t>
            </a:r>
          </a:p>
          <a:p>
            <a:pPr marL="344488" indent="-344488"/>
            <a:r>
              <a:rPr lang="en-US"/>
              <a:t>•	its effects on people’s health, and </a:t>
            </a:r>
          </a:p>
          <a:p>
            <a:pPr marL="344488" indent="-344488"/>
            <a:r>
              <a:rPr lang="en-US"/>
              <a:t>•	how people can be protected. </a:t>
            </a:r>
          </a:p>
        </p:txBody>
      </p:sp>
      <p:sp>
        <p:nvSpPr>
          <p:cNvPr id="73732" name="Text Box 4"/>
          <p:cNvSpPr txBox="1">
            <a:spLocks noChangeArrowheads="1"/>
          </p:cNvSpPr>
          <p:nvPr/>
        </p:nvSpPr>
        <p:spPr bwMode="auto">
          <a:xfrm>
            <a:off x="990600" y="914400"/>
            <a:ext cx="2667000" cy="457200"/>
          </a:xfrm>
          <a:prstGeom prst="rect">
            <a:avLst/>
          </a:prstGeom>
          <a:noFill/>
          <a:ln w="9525">
            <a:noFill/>
            <a:miter lim="800000"/>
            <a:headEnd/>
            <a:tailEnd/>
          </a:ln>
          <a:effectLst/>
        </p:spPr>
        <p:txBody>
          <a:bodyPr>
            <a:spAutoFit/>
          </a:bodyPr>
          <a:lstStyle/>
          <a:p>
            <a:pPr>
              <a:spcBef>
                <a:spcPct val="50000"/>
              </a:spcBef>
            </a:pPr>
            <a:r>
              <a:rPr lang="en-US" b="1">
                <a:solidFill>
                  <a:schemeClr val="tx2"/>
                </a:solidFill>
              </a:rPr>
              <a:t>We discuss:</a:t>
            </a:r>
          </a:p>
        </p:txBody>
      </p:sp>
      <p:sp>
        <p:nvSpPr>
          <p:cNvPr id="73733" name="Text Box 5"/>
          <p:cNvSpPr txBox="1">
            <a:spLocks noChangeArrowheads="1"/>
          </p:cNvSpPr>
          <p:nvPr/>
        </p:nvSpPr>
        <p:spPr bwMode="auto">
          <a:xfrm>
            <a:off x="1066800" y="5410200"/>
            <a:ext cx="7315200" cy="822325"/>
          </a:xfrm>
          <a:prstGeom prst="rect">
            <a:avLst/>
          </a:prstGeom>
          <a:noFill/>
          <a:ln w="9525">
            <a:noFill/>
            <a:miter lim="800000"/>
            <a:headEnd/>
            <a:tailEnd/>
          </a:ln>
          <a:effectLst/>
        </p:spPr>
        <p:txBody>
          <a:bodyPr>
            <a:spAutoFit/>
          </a:bodyPr>
          <a:lstStyle/>
          <a:p>
            <a:pPr>
              <a:spcBef>
                <a:spcPct val="50000"/>
              </a:spcBef>
            </a:pPr>
            <a:r>
              <a:rPr lang="en-US"/>
              <a:t>We simply address the </a:t>
            </a:r>
            <a:r>
              <a:rPr lang="en-US" b="1">
                <a:solidFill>
                  <a:schemeClr val="tx2"/>
                </a:solidFill>
              </a:rPr>
              <a:t>interface</a:t>
            </a:r>
            <a:r>
              <a:rPr lang="en-US">
                <a:solidFill>
                  <a:schemeClr val="tx2"/>
                </a:solidFill>
              </a:rPr>
              <a:t> </a:t>
            </a:r>
            <a:r>
              <a:rPr lang="en-US"/>
              <a:t>between </a:t>
            </a:r>
            <a:r>
              <a:rPr lang="en-US" b="1">
                <a:solidFill>
                  <a:schemeClr val="tx2"/>
                </a:solidFill>
              </a:rPr>
              <a:t>industrial poisons</a:t>
            </a:r>
            <a:r>
              <a:rPr lang="en-US"/>
              <a:t> and the </a:t>
            </a:r>
            <a:r>
              <a:rPr lang="en-US" b="1">
                <a:solidFill>
                  <a:schemeClr val="tx2"/>
                </a:solidFill>
              </a:rPr>
              <a:t>public</a:t>
            </a:r>
            <a:r>
              <a:rPr lang="en-US"/>
              <a:t>.</a:t>
            </a:r>
          </a:p>
        </p:txBody>
      </p:sp>
      <p:sp>
        <p:nvSpPr>
          <p:cNvPr id="73734" name="Text Box 6"/>
          <p:cNvSpPr txBox="1">
            <a:spLocks noChangeArrowheads="1"/>
          </p:cNvSpPr>
          <p:nvPr/>
        </p:nvSpPr>
        <p:spPr bwMode="auto">
          <a:xfrm>
            <a:off x="1447800" y="3581400"/>
            <a:ext cx="6934200" cy="1552575"/>
          </a:xfrm>
          <a:prstGeom prst="rect">
            <a:avLst/>
          </a:prstGeom>
          <a:noFill/>
          <a:ln w="9525">
            <a:noFill/>
            <a:miter lim="800000"/>
            <a:headEnd/>
            <a:tailEnd/>
          </a:ln>
          <a:effectLst/>
        </p:spPr>
        <p:txBody>
          <a:bodyPr>
            <a:spAutoFit/>
          </a:bodyPr>
          <a:lstStyle/>
          <a:p>
            <a:pPr marL="344488" indent="-344488"/>
            <a:r>
              <a:rPr lang="en-US"/>
              <a:t>•	emotional arguments about animals, </a:t>
            </a:r>
          </a:p>
          <a:p>
            <a:pPr marL="344488" indent="-344488"/>
            <a:r>
              <a:rPr lang="en-US"/>
              <a:t>•	the treatment of animals, </a:t>
            </a:r>
          </a:p>
          <a:p>
            <a:pPr marL="344488" indent="-344488"/>
            <a:r>
              <a:rPr lang="en-US"/>
              <a:t>•	private property, and </a:t>
            </a:r>
          </a:p>
          <a:p>
            <a:pPr marL="344488" indent="-344488"/>
            <a:r>
              <a:rPr lang="en-US"/>
              <a:t>•	models of agriculture.</a:t>
            </a:r>
          </a:p>
        </p:txBody>
      </p:sp>
      <p:sp>
        <p:nvSpPr>
          <p:cNvPr id="73735" name="Text Box 7"/>
          <p:cNvSpPr txBox="1">
            <a:spLocks noChangeArrowheads="1"/>
          </p:cNvSpPr>
          <p:nvPr/>
        </p:nvSpPr>
        <p:spPr bwMode="auto">
          <a:xfrm>
            <a:off x="990600" y="3048000"/>
            <a:ext cx="2971800" cy="457200"/>
          </a:xfrm>
          <a:prstGeom prst="rect">
            <a:avLst/>
          </a:prstGeom>
          <a:noFill/>
          <a:ln w="9525">
            <a:noFill/>
            <a:miter lim="800000"/>
            <a:headEnd/>
            <a:tailEnd/>
          </a:ln>
          <a:effectLst/>
        </p:spPr>
        <p:txBody>
          <a:bodyPr>
            <a:spAutoFit/>
          </a:bodyPr>
          <a:lstStyle/>
          <a:p>
            <a:pPr>
              <a:spcBef>
                <a:spcPct val="50000"/>
              </a:spcBef>
            </a:pPr>
            <a:r>
              <a:rPr lang="en-US" b="1">
                <a:solidFill>
                  <a:schemeClr val="tx2"/>
                </a:solidFill>
              </a:rPr>
              <a:t>We avoid: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1"/>
          </p:nvPr>
        </p:nvSpPr>
        <p:spPr bwMode="auto">
          <a:noFill/>
          <a:ln>
            <a:miter lim="800000"/>
            <a:headEnd/>
            <a:tailEnd/>
          </a:ln>
        </p:spPr>
        <p:txBody>
          <a:bodyPr/>
          <a:lstStyle/>
          <a:p>
            <a:fld id="{CC3908B0-DDA8-4065-B785-A8664E8A9D6D}" type="slidenum">
              <a:rPr lang="en-US" smtClean="0">
                <a:latin typeface="Arial" charset="0"/>
                <a:ea typeface="ＭＳ Ｐゴシック" pitchFamily="1" charset="-128"/>
              </a:rPr>
              <a:pPr/>
              <a:t>5</a:t>
            </a:fld>
            <a:endParaRPr lang="en-US">
              <a:latin typeface="Arial" charset="0"/>
              <a:ea typeface="ＭＳ Ｐゴシック" pitchFamily="1" charset="-128"/>
            </a:endParaRPr>
          </a:p>
        </p:txBody>
      </p:sp>
      <p:sp>
        <p:nvSpPr>
          <p:cNvPr id="5123" name="Rectangle 2"/>
          <p:cNvSpPr>
            <a:spLocks noChangeArrowheads="1"/>
          </p:cNvSpPr>
          <p:nvPr/>
        </p:nvSpPr>
        <p:spPr bwMode="auto">
          <a:xfrm>
            <a:off x="990600" y="2590800"/>
            <a:ext cx="7315200" cy="457200"/>
          </a:xfrm>
          <a:prstGeom prst="rect">
            <a:avLst/>
          </a:prstGeom>
          <a:noFill/>
          <a:ln w="9525">
            <a:noFill/>
            <a:miter lim="800000"/>
            <a:headEnd/>
            <a:tailEnd/>
          </a:ln>
        </p:spPr>
        <p:txBody>
          <a:bodyPr>
            <a:spAutoFit/>
          </a:bodyPr>
          <a:lstStyle/>
          <a:p>
            <a:pPr marL="344488" indent="-344488"/>
            <a:r>
              <a:rPr lang="en-US"/>
              <a:t>•	the release of air-borne toxins</a:t>
            </a:r>
            <a:endParaRPr lang="en-US" sz="1800"/>
          </a:p>
        </p:txBody>
      </p:sp>
      <p:sp>
        <p:nvSpPr>
          <p:cNvPr id="5124" name="Text Box 4"/>
          <p:cNvSpPr txBox="1">
            <a:spLocks noChangeArrowheads="1"/>
          </p:cNvSpPr>
          <p:nvPr/>
        </p:nvSpPr>
        <p:spPr bwMode="auto">
          <a:xfrm>
            <a:off x="609600" y="1524000"/>
            <a:ext cx="7696200" cy="914400"/>
          </a:xfrm>
          <a:prstGeom prst="rect">
            <a:avLst/>
          </a:prstGeom>
          <a:noFill/>
          <a:ln w="9525">
            <a:noFill/>
            <a:miter lim="800000"/>
            <a:headEnd/>
            <a:tailEnd/>
          </a:ln>
          <a:effectLst/>
        </p:spPr>
        <p:txBody>
          <a:bodyPr>
            <a:spAutoFit/>
          </a:bodyPr>
          <a:lstStyle/>
          <a:p>
            <a:r>
              <a:rPr lang="en-US"/>
              <a:t>This manure collection technology has produced</a:t>
            </a:r>
            <a:r>
              <a:rPr lang="en-US" sz="2800"/>
              <a:t> </a:t>
            </a:r>
            <a:r>
              <a:rPr lang="en-US" sz="3000" b="1">
                <a:solidFill>
                  <a:schemeClr val="tx2"/>
                </a:solidFill>
              </a:rPr>
              <a:t>unintended consequences</a:t>
            </a:r>
            <a:r>
              <a:rPr lang="en-US" sz="2800"/>
              <a:t>.  </a:t>
            </a:r>
            <a:r>
              <a:rPr lang="en-US"/>
              <a:t>Some include: </a:t>
            </a:r>
          </a:p>
        </p:txBody>
      </p:sp>
      <p:sp>
        <p:nvSpPr>
          <p:cNvPr id="5126" name="Text Box 6"/>
          <p:cNvSpPr txBox="1">
            <a:spLocks noChangeArrowheads="1"/>
          </p:cNvSpPr>
          <p:nvPr/>
        </p:nvSpPr>
        <p:spPr bwMode="auto">
          <a:xfrm>
            <a:off x="914400" y="4343400"/>
            <a:ext cx="74676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5127" name="Text Box 7"/>
          <p:cNvSpPr txBox="1">
            <a:spLocks noChangeArrowheads="1"/>
          </p:cNvSpPr>
          <p:nvPr/>
        </p:nvSpPr>
        <p:spPr bwMode="auto">
          <a:xfrm>
            <a:off x="990600" y="5410200"/>
            <a:ext cx="7391400" cy="944563"/>
          </a:xfrm>
          <a:prstGeom prst="rect">
            <a:avLst/>
          </a:prstGeom>
          <a:noFill/>
          <a:ln w="9525">
            <a:noFill/>
            <a:miter lim="800000"/>
            <a:headEnd/>
            <a:tailEnd/>
          </a:ln>
          <a:effectLst/>
        </p:spPr>
        <p:txBody>
          <a:bodyPr>
            <a:spAutoFit/>
          </a:bodyPr>
          <a:lstStyle/>
          <a:p>
            <a:pPr marL="344488" indent="-344488"/>
            <a:r>
              <a:rPr lang="en-US"/>
              <a:t>•	explosive conditions inside the confinements; and </a:t>
            </a:r>
          </a:p>
          <a:p>
            <a:pPr marL="344488" indent="-344488"/>
            <a:endParaRPr lang="en-US" sz="800"/>
          </a:p>
          <a:p>
            <a:pPr marL="344488" indent="-344488"/>
            <a:r>
              <a:rPr lang="en-US"/>
              <a:t>•	nitric acid rain.</a:t>
            </a:r>
          </a:p>
        </p:txBody>
      </p:sp>
      <p:sp>
        <p:nvSpPr>
          <p:cNvPr id="5128" name="Text Box 8"/>
          <p:cNvSpPr txBox="1">
            <a:spLocks noChangeArrowheads="1"/>
          </p:cNvSpPr>
          <p:nvPr/>
        </p:nvSpPr>
        <p:spPr bwMode="auto">
          <a:xfrm>
            <a:off x="1905000" y="3200400"/>
            <a:ext cx="4648200" cy="2100263"/>
          </a:xfrm>
          <a:prstGeom prst="rect">
            <a:avLst/>
          </a:prstGeom>
          <a:noFill/>
          <a:ln w="9525">
            <a:noFill/>
            <a:miter lim="800000"/>
            <a:headEnd/>
            <a:tailEnd/>
          </a:ln>
          <a:effectLst/>
        </p:spPr>
        <p:txBody>
          <a:bodyPr>
            <a:spAutoFit/>
          </a:bodyPr>
          <a:lstStyle/>
          <a:p>
            <a:pPr marL="344488" indent="-344488">
              <a:spcBef>
                <a:spcPct val="50000"/>
              </a:spcBef>
            </a:pPr>
            <a:r>
              <a:rPr lang="en-US" b="1">
                <a:solidFill>
                  <a:schemeClr val="tx2"/>
                </a:solidFill>
              </a:rPr>
              <a:t>•	hydrogen sulfide </a:t>
            </a:r>
            <a:r>
              <a:rPr lang="en-US" b="1"/>
              <a:t>(H</a:t>
            </a:r>
            <a:r>
              <a:rPr lang="en-US" b="1" baseline="-25000"/>
              <a:t>2</a:t>
            </a:r>
            <a:r>
              <a:rPr lang="en-US" b="1"/>
              <a:t>S)</a:t>
            </a:r>
            <a:r>
              <a:rPr lang="en-US"/>
              <a:t>, </a:t>
            </a:r>
          </a:p>
          <a:p>
            <a:pPr marL="344488" indent="-344488">
              <a:spcBef>
                <a:spcPct val="50000"/>
              </a:spcBef>
            </a:pPr>
            <a:r>
              <a:rPr lang="en-US" b="1">
                <a:solidFill>
                  <a:schemeClr val="tx2"/>
                </a:solidFill>
              </a:rPr>
              <a:t>•	methane</a:t>
            </a:r>
            <a:r>
              <a:rPr lang="en-US" b="1"/>
              <a:t> (CH</a:t>
            </a:r>
            <a:r>
              <a:rPr lang="en-US" b="1" baseline="-25000"/>
              <a:t>4</a:t>
            </a:r>
            <a:r>
              <a:rPr lang="en-US" b="1"/>
              <a:t>)</a:t>
            </a:r>
            <a:r>
              <a:rPr lang="en-US"/>
              <a:t>, </a:t>
            </a:r>
          </a:p>
          <a:p>
            <a:pPr marL="344488" indent="-344488">
              <a:spcBef>
                <a:spcPct val="50000"/>
              </a:spcBef>
            </a:pPr>
            <a:r>
              <a:rPr lang="en-US" b="1">
                <a:solidFill>
                  <a:schemeClr val="tx2"/>
                </a:solidFill>
              </a:rPr>
              <a:t>•	ammonia</a:t>
            </a:r>
            <a:r>
              <a:rPr lang="en-US" b="1"/>
              <a:t> (NH</a:t>
            </a:r>
            <a:r>
              <a:rPr lang="en-US" b="1" baseline="-25000"/>
              <a:t>3</a:t>
            </a:r>
            <a:r>
              <a:rPr lang="en-US" b="1"/>
              <a:t>)</a:t>
            </a:r>
            <a:r>
              <a:rPr lang="en-US"/>
              <a:t>, and </a:t>
            </a:r>
          </a:p>
          <a:p>
            <a:pPr marL="344488" indent="-344488">
              <a:spcBef>
                <a:spcPct val="50000"/>
              </a:spcBef>
            </a:pPr>
            <a:r>
              <a:rPr lang="en-US" b="1">
                <a:solidFill>
                  <a:schemeClr val="tx2"/>
                </a:solidFill>
              </a:rPr>
              <a:t>•	particulates</a:t>
            </a:r>
            <a:r>
              <a:rPr lang="en-US"/>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1"/>
          <p:cNvSpPr txBox="1">
            <a:spLocks noGrp="1"/>
          </p:cNvSpPr>
          <p:nvPr/>
        </p:nvSpPr>
        <p:spPr bwMode="auto">
          <a:xfrm>
            <a:off x="7315200" y="549275"/>
            <a:ext cx="939800" cy="301625"/>
          </a:xfrm>
          <a:prstGeom prst="rect">
            <a:avLst/>
          </a:prstGeom>
          <a:noFill/>
          <a:ln w="9525">
            <a:noFill/>
            <a:miter lim="800000"/>
            <a:headEnd/>
            <a:tailEnd/>
          </a:ln>
        </p:spPr>
        <p:txBody>
          <a:bodyPr anchor="ctr"/>
          <a:lstStyle/>
          <a:p>
            <a:pPr algn="r"/>
            <a:fld id="{81C92F1B-FBBE-4C0F-B32B-0D02A05651B1}" type="slidenum">
              <a:rPr lang="en-US" sz="1200"/>
              <a:pPr algn="r"/>
              <a:t>6</a:t>
            </a:fld>
            <a:endParaRPr lang="en-US" sz="1200"/>
          </a:p>
        </p:txBody>
      </p:sp>
      <p:sp>
        <p:nvSpPr>
          <p:cNvPr id="53251" name="Rectangle 2"/>
          <p:cNvSpPr>
            <a:spLocks noChangeArrowheads="1"/>
          </p:cNvSpPr>
          <p:nvPr/>
        </p:nvSpPr>
        <p:spPr bwMode="auto">
          <a:xfrm>
            <a:off x="1066800" y="2362200"/>
            <a:ext cx="7162800" cy="3197225"/>
          </a:xfrm>
          <a:prstGeom prst="rect">
            <a:avLst/>
          </a:prstGeom>
          <a:noFill/>
          <a:ln w="9525">
            <a:noFill/>
            <a:miter lim="800000"/>
            <a:headEnd/>
            <a:tailEnd/>
          </a:ln>
        </p:spPr>
        <p:txBody>
          <a:bodyPr>
            <a:spAutoFit/>
          </a:bodyPr>
          <a:lstStyle/>
          <a:p>
            <a:pPr eaLnBrk="0" hangingPunct="0"/>
            <a:r>
              <a:rPr lang="en-US"/>
              <a:t>No one originally understood the human health costs, environmental degradation, and pollution that would result from using these technologies in agriculture.</a:t>
            </a:r>
          </a:p>
          <a:p>
            <a:pPr eaLnBrk="0" hangingPunct="0"/>
            <a:endParaRPr lang="en-US"/>
          </a:p>
          <a:p>
            <a:pPr eaLnBrk="0" hangingPunct="0"/>
            <a:r>
              <a:rPr lang="en-US"/>
              <a:t>As such, we should all bear the costs of transitioning to a biologically benign agriculture.</a:t>
            </a:r>
          </a:p>
          <a:p>
            <a:endParaRPr lang="en-US" sz="1800"/>
          </a:p>
          <a:p>
            <a:endParaRPr lang="en-US" sz="1800"/>
          </a:p>
        </p:txBody>
      </p:sp>
      <p:sp>
        <p:nvSpPr>
          <p:cNvPr id="53252" name="Text Box 4"/>
          <p:cNvSpPr txBox="1">
            <a:spLocks noChangeArrowheads="1"/>
          </p:cNvSpPr>
          <p:nvPr/>
        </p:nvSpPr>
        <p:spPr bwMode="auto">
          <a:xfrm>
            <a:off x="1676400" y="1447800"/>
            <a:ext cx="5257800" cy="579438"/>
          </a:xfrm>
          <a:prstGeom prst="rect">
            <a:avLst/>
          </a:prstGeom>
          <a:noFill/>
          <a:ln w="9525">
            <a:noFill/>
            <a:miter lim="800000"/>
            <a:headEnd/>
            <a:tailEnd/>
          </a:ln>
          <a:effectLst/>
        </p:spPr>
        <p:txBody>
          <a:bodyPr>
            <a:spAutoFit/>
          </a:bodyPr>
          <a:lstStyle/>
          <a:p>
            <a:pPr>
              <a:spcBef>
                <a:spcPct val="50000"/>
              </a:spcBef>
            </a:pPr>
            <a:r>
              <a:rPr lang="en-US" sz="3200" b="1">
                <a:solidFill>
                  <a:schemeClr val="tx2"/>
                </a:solidFill>
              </a:rPr>
              <a:t>This is not a blame game.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685800" y="1676400"/>
            <a:ext cx="7772400" cy="3657600"/>
          </a:xfrm>
        </p:spPr>
        <p:txBody>
          <a:bodyPr/>
          <a:lstStyle/>
          <a:p>
            <a:pPr marL="44450" indent="0">
              <a:buFont typeface="Wingdings" pitchFamily="1" charset="2"/>
              <a:buNone/>
            </a:pPr>
            <a:r>
              <a:rPr lang="en-US" sz="1600">
                <a:ea typeface="ＭＳ Ｐゴシック" pitchFamily="1" charset="-128"/>
              </a:rPr>
              <a:t> </a:t>
            </a:r>
            <a:r>
              <a:rPr lang="en-US" sz="2400">
                <a:ea typeface="ＭＳ Ｐゴシック" pitchFamily="1" charset="-128"/>
              </a:rPr>
              <a:t>Please keep in mind during this presentation that the focus of most individuals, corporations, and government entities is </a:t>
            </a:r>
          </a:p>
          <a:p>
            <a:pPr marL="44450" indent="0">
              <a:buFont typeface="Wingdings" pitchFamily="1" charset="2"/>
              <a:buNone/>
            </a:pPr>
            <a:endParaRPr lang="en-US" sz="1400">
              <a:ea typeface="ＭＳ Ｐゴシック" pitchFamily="1" charset="-128"/>
            </a:endParaRPr>
          </a:p>
          <a:p>
            <a:pPr marL="44450" indent="0">
              <a:buFont typeface="Wingdings" pitchFamily="1" charset="2"/>
              <a:buNone/>
            </a:pPr>
            <a:r>
              <a:rPr lang="en-US" sz="2400">
                <a:solidFill>
                  <a:schemeClr val="tx2"/>
                </a:solidFill>
                <a:ea typeface="ＭＳ Ｐゴシック" pitchFamily="1" charset="-128"/>
              </a:rPr>
              <a:t>“you can’t regulate poisons coming from agriculture,”</a:t>
            </a:r>
            <a:r>
              <a:rPr lang="en-US" sz="2400">
                <a:ea typeface="ＭＳ Ｐゴシック" pitchFamily="1" charset="-128"/>
              </a:rPr>
              <a:t> </a:t>
            </a:r>
          </a:p>
          <a:p>
            <a:pPr marL="44450" indent="0">
              <a:buFont typeface="Wingdings" pitchFamily="1" charset="2"/>
              <a:buNone/>
            </a:pPr>
            <a:endParaRPr lang="en-US" sz="1400">
              <a:ea typeface="ＭＳ Ｐゴシック" pitchFamily="1" charset="-128"/>
            </a:endParaRPr>
          </a:p>
          <a:p>
            <a:pPr marL="44450" indent="0">
              <a:buFont typeface="Wingdings" pitchFamily="1" charset="2"/>
              <a:buNone/>
            </a:pPr>
            <a:r>
              <a:rPr lang="en-US" sz="2400">
                <a:ea typeface="ＭＳ Ｐゴシック" pitchFamily="1" charset="-128"/>
              </a:rPr>
              <a:t>rather than focusing on the uncomfortable fact that </a:t>
            </a:r>
          </a:p>
          <a:p>
            <a:pPr marL="44450" indent="0">
              <a:buFont typeface="Wingdings" pitchFamily="1" charset="2"/>
              <a:buNone/>
            </a:pPr>
            <a:endParaRPr lang="en-US" sz="1400">
              <a:ea typeface="ＭＳ Ｐゴシック" pitchFamily="1" charset="-128"/>
            </a:endParaRPr>
          </a:p>
          <a:p>
            <a:pPr marL="44450" indent="0">
              <a:buFont typeface="Wingdings" pitchFamily="1" charset="2"/>
              <a:buNone/>
            </a:pPr>
            <a:r>
              <a:rPr lang="en-US" sz="2400">
                <a:solidFill>
                  <a:schemeClr val="tx2"/>
                </a:solidFill>
                <a:ea typeface="ＭＳ Ｐゴシック" pitchFamily="1" charset="-128"/>
              </a:rPr>
              <a:t>“people - especially children - are breathing poisons from agriculture.”</a:t>
            </a:r>
            <a:endParaRPr lang="en-US" sz="2400">
              <a:ea typeface="ＭＳ Ｐゴシック" pitchFamily="1" charset="-128"/>
            </a:endParaRPr>
          </a:p>
        </p:txBody>
      </p:sp>
      <p:sp>
        <p:nvSpPr>
          <p:cNvPr id="6147" name="Slide Number Placeholder 3"/>
          <p:cNvSpPr>
            <a:spLocks noGrp="1"/>
          </p:cNvSpPr>
          <p:nvPr>
            <p:ph type="sldNum" sz="quarter" idx="11"/>
          </p:nvPr>
        </p:nvSpPr>
        <p:spPr bwMode="auto">
          <a:noFill/>
          <a:ln>
            <a:miter lim="800000"/>
            <a:headEnd/>
            <a:tailEnd/>
          </a:ln>
        </p:spPr>
        <p:txBody>
          <a:bodyPr/>
          <a:lstStyle/>
          <a:p>
            <a:fld id="{8DD2A04A-7C76-4FF0-BDB7-3059E9F031C3}" type="slidenum">
              <a:rPr lang="en-US" smtClean="0">
                <a:latin typeface="Arial" charset="0"/>
                <a:ea typeface="ＭＳ Ｐゴシック" pitchFamily="1" charset="-128"/>
                <a:cs typeface="Arial" charset="0"/>
              </a:rPr>
              <a:pPr/>
              <a:t>7</a:t>
            </a:fld>
            <a:endParaRPr lang="en-US">
              <a:latin typeface="Arial" charset="0"/>
              <a:ea typeface="ＭＳ Ｐゴシック" pitchFamily="1" charset="-128"/>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p:cNvSpPr>
            <a:spLocks noGrp="1"/>
          </p:cNvSpPr>
          <p:nvPr>
            <p:ph type="sldNum" sz="quarter" idx="11"/>
          </p:nvPr>
        </p:nvSpPr>
        <p:spPr bwMode="auto">
          <a:noFill/>
          <a:ln>
            <a:miter lim="800000"/>
            <a:headEnd/>
            <a:tailEnd/>
          </a:ln>
        </p:spPr>
        <p:txBody>
          <a:bodyPr/>
          <a:lstStyle/>
          <a:p>
            <a:fld id="{CBC7D03C-DB79-40A0-888B-6DF92166A456}" type="slidenum">
              <a:rPr lang="en-US" smtClean="0">
                <a:latin typeface="Arial" charset="0"/>
                <a:ea typeface="ＭＳ Ｐゴシック" pitchFamily="1" charset="-128"/>
                <a:cs typeface="Arial" charset="0"/>
              </a:rPr>
              <a:pPr/>
              <a:t>8</a:t>
            </a:fld>
            <a:endParaRPr lang="en-US">
              <a:latin typeface="Arial" charset="0"/>
              <a:ea typeface="ＭＳ Ｐゴシック" pitchFamily="1" charset="-128"/>
              <a:cs typeface="Arial" charset="0"/>
            </a:endParaRPr>
          </a:p>
        </p:txBody>
      </p:sp>
      <p:sp>
        <p:nvSpPr>
          <p:cNvPr id="7171" name="Rectangle 1"/>
          <p:cNvSpPr>
            <a:spLocks noChangeArrowheads="1"/>
          </p:cNvSpPr>
          <p:nvPr/>
        </p:nvSpPr>
        <p:spPr bwMode="auto">
          <a:xfrm>
            <a:off x="457200" y="1066800"/>
            <a:ext cx="8001000" cy="3444875"/>
          </a:xfrm>
          <a:prstGeom prst="rect">
            <a:avLst/>
          </a:prstGeom>
          <a:noFill/>
          <a:ln w="9525">
            <a:noFill/>
            <a:miter lim="800000"/>
            <a:headEnd/>
            <a:tailEnd/>
          </a:ln>
        </p:spPr>
        <p:txBody>
          <a:bodyPr anchor="ctr">
            <a:spAutoFit/>
          </a:bodyPr>
          <a:lstStyle/>
          <a:p>
            <a:pPr marL="344488" indent="-344488"/>
            <a:r>
              <a:rPr lang="en-US" sz="2000"/>
              <a:t>1.	An explanation of the </a:t>
            </a:r>
            <a:r>
              <a:rPr lang="en-US" sz="2000" b="1">
                <a:solidFill>
                  <a:schemeClr val="tx2"/>
                </a:solidFill>
              </a:rPr>
              <a:t>technology</a:t>
            </a:r>
            <a:r>
              <a:rPr lang="en-US" sz="2000"/>
              <a:t> that </a:t>
            </a:r>
            <a:r>
              <a:rPr lang="en-US" sz="2000" b="1">
                <a:solidFill>
                  <a:schemeClr val="tx2"/>
                </a:solidFill>
              </a:rPr>
              <a:t>creates the same sewer environments</a:t>
            </a:r>
            <a:r>
              <a:rPr lang="en-US" sz="2000"/>
              <a:t> in both </a:t>
            </a:r>
            <a:r>
              <a:rPr lang="en-US" sz="2000" b="1">
                <a:effectLst>
                  <a:outerShdw blurRad="38100" dist="38100" dir="2700000" algn="tl">
                    <a:srgbClr val="000000"/>
                  </a:outerShdw>
                </a:effectLst>
              </a:rPr>
              <a:t>CAFOs</a:t>
            </a:r>
            <a:r>
              <a:rPr lang="en-US" sz="2000"/>
              <a:t> and the </a:t>
            </a:r>
            <a:r>
              <a:rPr lang="en-US" sz="2000" b="1">
                <a:effectLst>
                  <a:outerShdw blurRad="38100" dist="38100" dir="2700000" algn="tl">
                    <a:srgbClr val="000000"/>
                  </a:outerShdw>
                </a:effectLst>
              </a:rPr>
              <a:t>wastewater industry</a:t>
            </a:r>
            <a:r>
              <a:rPr lang="en-US" sz="2000"/>
              <a:t>.</a:t>
            </a:r>
          </a:p>
          <a:p>
            <a:pPr marL="344488" indent="-344488"/>
            <a:endParaRPr lang="en-US" sz="2000"/>
          </a:p>
          <a:p>
            <a:pPr marL="344488" indent="-344488" eaLnBrk="0" hangingPunct="0"/>
            <a:r>
              <a:rPr lang="en-US" sz="2000"/>
              <a:t>2.	A discussion of the regulations and design that have matured with this technology, but that have not been transferred to agriculture with that technology.</a:t>
            </a:r>
          </a:p>
          <a:p>
            <a:pPr marL="344488" indent="-344488" eaLnBrk="0" hangingPunct="0"/>
            <a:endParaRPr lang="en-US" sz="2000"/>
          </a:p>
          <a:p>
            <a:pPr marL="344488" indent="-344488" eaLnBrk="0" hangingPunct="0"/>
            <a:r>
              <a:rPr lang="en-US" sz="2000"/>
              <a:t>3.	We will dispel some common myths.</a:t>
            </a:r>
          </a:p>
          <a:p>
            <a:pPr marL="344488" indent="-344488" eaLnBrk="0" hangingPunct="0"/>
            <a:endParaRPr lang="en-US" sz="2000"/>
          </a:p>
          <a:p>
            <a:pPr marL="344488" indent="-344488" eaLnBrk="0" hangingPunct="0"/>
            <a:r>
              <a:rPr lang="en-US" sz="2000"/>
              <a:t>4.	Then we will proceed to specific examples of unintended consequences:</a:t>
            </a:r>
            <a:endParaRPr lang="en-US"/>
          </a:p>
        </p:txBody>
      </p:sp>
      <p:sp>
        <p:nvSpPr>
          <p:cNvPr id="7172" name="TextBox 5"/>
          <p:cNvSpPr txBox="1">
            <a:spLocks noChangeArrowheads="1"/>
          </p:cNvSpPr>
          <p:nvPr/>
        </p:nvSpPr>
        <p:spPr bwMode="auto">
          <a:xfrm>
            <a:off x="431800" y="304800"/>
            <a:ext cx="5380038" cy="519113"/>
          </a:xfrm>
          <a:prstGeom prst="rect">
            <a:avLst/>
          </a:prstGeom>
          <a:noFill/>
          <a:ln w="9525">
            <a:noFill/>
            <a:miter lim="800000"/>
            <a:headEnd/>
            <a:tailEnd/>
          </a:ln>
        </p:spPr>
        <p:txBody>
          <a:bodyPr wrap="none">
            <a:spAutoFit/>
          </a:bodyPr>
          <a:lstStyle/>
          <a:p>
            <a:r>
              <a:rPr lang="en-US" sz="2800" b="1">
                <a:solidFill>
                  <a:schemeClr val="tx2"/>
                </a:solidFill>
              </a:rPr>
              <a:t>This presentation will include: </a:t>
            </a:r>
          </a:p>
        </p:txBody>
      </p:sp>
      <p:sp>
        <p:nvSpPr>
          <p:cNvPr id="7175" name="Text Box 7"/>
          <p:cNvSpPr txBox="1">
            <a:spLocks noChangeArrowheads="1"/>
          </p:cNvSpPr>
          <p:nvPr/>
        </p:nvSpPr>
        <p:spPr bwMode="auto">
          <a:xfrm>
            <a:off x="914400" y="4572000"/>
            <a:ext cx="7543800" cy="1920875"/>
          </a:xfrm>
          <a:prstGeom prst="rect">
            <a:avLst/>
          </a:prstGeom>
          <a:noFill/>
          <a:ln w="9525">
            <a:noFill/>
            <a:miter lim="800000"/>
            <a:headEnd/>
            <a:tailEnd/>
          </a:ln>
          <a:effectLst/>
        </p:spPr>
        <p:txBody>
          <a:bodyPr>
            <a:spAutoFit/>
          </a:bodyPr>
          <a:lstStyle/>
          <a:p>
            <a:pPr marL="344488" indent="-344488">
              <a:spcBef>
                <a:spcPct val="50000"/>
              </a:spcBef>
            </a:pPr>
            <a:r>
              <a:rPr lang="en-US" sz="2000"/>
              <a:t>•	North Winneshiek school children.</a:t>
            </a:r>
          </a:p>
          <a:p>
            <a:pPr marL="344488" indent="-344488">
              <a:spcBef>
                <a:spcPct val="50000"/>
              </a:spcBef>
            </a:pPr>
            <a:r>
              <a:rPr lang="en-US" sz="2000"/>
              <a:t>•	Increase of deaths and fires in confinements from foaming problems.</a:t>
            </a:r>
          </a:p>
          <a:p>
            <a:pPr marL="344488" indent="-344488">
              <a:spcBef>
                <a:spcPct val="50000"/>
              </a:spcBef>
            </a:pPr>
            <a:r>
              <a:rPr lang="en-US" sz="2000"/>
              <a:t>•	The new acid rain - </a:t>
            </a:r>
            <a:r>
              <a:rPr lang="en-US" sz="2000" b="1">
                <a:solidFill>
                  <a:schemeClr val="tx2"/>
                </a:solidFill>
              </a:rPr>
              <a:t>nitric acid rain</a:t>
            </a:r>
            <a:r>
              <a:rPr lang="en-US" sz="2000"/>
              <a:t> - much of which can be traced to agriculture.</a:t>
            </a:r>
          </a:p>
        </p:txBody>
      </p:sp>
      <p:sp>
        <p:nvSpPr>
          <p:cNvPr id="7176" name="Line 8"/>
          <p:cNvSpPr>
            <a:spLocks noChangeShapeType="1"/>
          </p:cNvSpPr>
          <p:nvPr/>
        </p:nvSpPr>
        <p:spPr bwMode="auto">
          <a:xfrm>
            <a:off x="3505200" y="1752600"/>
            <a:ext cx="838200" cy="0"/>
          </a:xfrm>
          <a:prstGeom prst="line">
            <a:avLst/>
          </a:prstGeom>
          <a:noFill/>
          <a:ln w="38100">
            <a:solidFill>
              <a:schemeClr val="tx2"/>
            </a:solidFill>
            <a:round/>
            <a:headEnd/>
            <a:tailEnd/>
          </a:ln>
          <a:effectLst/>
        </p:spPr>
        <p:txBody>
          <a:bodyPr wrap="none" anchor="ctr"/>
          <a:lstStyle/>
          <a:p>
            <a:endParaRPr lang="en-US"/>
          </a:p>
        </p:txBody>
      </p:sp>
      <p:sp>
        <p:nvSpPr>
          <p:cNvPr id="7178" name="Line 10"/>
          <p:cNvSpPr>
            <a:spLocks noChangeShapeType="1"/>
          </p:cNvSpPr>
          <p:nvPr/>
        </p:nvSpPr>
        <p:spPr bwMode="auto">
          <a:xfrm>
            <a:off x="5334000" y="1752600"/>
            <a:ext cx="2438400" cy="0"/>
          </a:xfrm>
          <a:prstGeom prst="line">
            <a:avLst/>
          </a:prstGeom>
          <a:noFill/>
          <a:ln w="38100">
            <a:solidFill>
              <a:schemeClr val="tx2"/>
            </a:solidFill>
            <a:round/>
            <a:headEnd/>
            <a:tailEnd/>
          </a:ln>
          <a:effectLst/>
        </p:spPr>
        <p:txBody>
          <a:bodyPr wrap="none" anchor="ct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152400"/>
            <a:ext cx="7315200" cy="849313"/>
          </a:xfrm>
        </p:spPr>
        <p:txBody>
          <a:bodyPr/>
          <a:lstStyle/>
          <a:p>
            <a:pPr marL="463550" indent="-463550" eaLnBrk="1" hangingPunct="1"/>
            <a:r>
              <a:rPr lang="en-US" sz="4200">
                <a:latin typeface="Times New Roman" pitchFamily="1" charset="0"/>
                <a:ea typeface="ＭＳ Ｐゴシック" pitchFamily="1" charset="-128"/>
              </a:rPr>
              <a:t>I.</a:t>
            </a:r>
            <a:r>
              <a:rPr lang="en-US">
                <a:latin typeface="Times New Roman" pitchFamily="1" charset="0"/>
                <a:ea typeface="ＭＳ Ｐゴシック" pitchFamily="1" charset="-128"/>
              </a:rPr>
              <a:t>	</a:t>
            </a:r>
            <a:r>
              <a:rPr lang="en-US">
                <a:ea typeface="ＭＳ Ｐゴシック" pitchFamily="1" charset="-128"/>
              </a:rPr>
              <a:t>Common Myths</a:t>
            </a:r>
          </a:p>
        </p:txBody>
      </p:sp>
      <p:sp>
        <p:nvSpPr>
          <p:cNvPr id="8195" name="Slide Number Placeholder 2"/>
          <p:cNvSpPr>
            <a:spLocks noGrp="1"/>
          </p:cNvSpPr>
          <p:nvPr>
            <p:ph type="sldNum" sz="quarter" idx="11"/>
          </p:nvPr>
        </p:nvSpPr>
        <p:spPr bwMode="auto">
          <a:noFill/>
          <a:ln>
            <a:miter lim="800000"/>
            <a:headEnd/>
            <a:tailEnd/>
          </a:ln>
        </p:spPr>
        <p:txBody>
          <a:bodyPr/>
          <a:lstStyle/>
          <a:p>
            <a:fld id="{63EC7714-5EDF-449E-88F2-173E5FCC3B72}" type="slidenum">
              <a:rPr lang="en-US" smtClean="0">
                <a:latin typeface="Arial" charset="0"/>
                <a:ea typeface="ＭＳ Ｐゴシック" pitchFamily="1" charset="-128"/>
                <a:cs typeface="Arial" charset="0"/>
              </a:rPr>
              <a:pPr/>
              <a:t>9</a:t>
            </a:fld>
            <a:endParaRPr lang="en-US">
              <a:latin typeface="Arial" charset="0"/>
              <a:ea typeface="ＭＳ Ｐゴシック" pitchFamily="1" charset="-128"/>
              <a:cs typeface="Arial" charset="0"/>
            </a:endParaRPr>
          </a:p>
        </p:txBody>
      </p:sp>
      <p:sp>
        <p:nvSpPr>
          <p:cNvPr id="8196" name="TextBox 3"/>
          <p:cNvSpPr txBox="1">
            <a:spLocks noChangeArrowheads="1"/>
          </p:cNvSpPr>
          <p:nvPr/>
        </p:nvSpPr>
        <p:spPr bwMode="auto">
          <a:xfrm>
            <a:off x="457200" y="1066800"/>
            <a:ext cx="8153400" cy="5673725"/>
          </a:xfrm>
          <a:prstGeom prst="rect">
            <a:avLst/>
          </a:prstGeom>
          <a:noFill/>
          <a:ln w="9525">
            <a:noFill/>
            <a:miter lim="800000"/>
            <a:headEnd/>
            <a:tailEnd/>
          </a:ln>
        </p:spPr>
        <p:txBody>
          <a:bodyPr>
            <a:spAutoFit/>
          </a:bodyPr>
          <a:lstStyle/>
          <a:p>
            <a:pPr marL="342900" indent="-342900">
              <a:buFontTx/>
              <a:buAutoNum type="arabicPeriod"/>
            </a:pPr>
            <a:r>
              <a:rPr lang="en-US" sz="2000" b="1">
                <a:solidFill>
                  <a:schemeClr val="tx2"/>
                </a:solidFill>
              </a:rPr>
              <a:t>“This is a valuable manure.” </a:t>
            </a:r>
            <a:r>
              <a:rPr lang="en-US" sz="2000" b="1"/>
              <a:t>It is not!</a:t>
            </a:r>
            <a:endParaRPr lang="en-US" sz="1800"/>
          </a:p>
          <a:p>
            <a:pPr marL="342900" indent="-342900">
              <a:buFontTx/>
              <a:buAutoNum type="arabicPeriod"/>
            </a:pPr>
            <a:endParaRPr lang="en-US" sz="1200"/>
          </a:p>
          <a:p>
            <a:pPr marL="800100" lvl="1" indent="-342900">
              <a:buFont typeface="Arial" charset="0"/>
              <a:buChar char="•"/>
            </a:pPr>
            <a:r>
              <a:rPr lang="en-US" sz="1800"/>
              <a:t>Today waste sits and “cooks” (anaerobic digestion) for months in pits, tanks, or lagoons, constantly generating and sending poison sewer gases and particulates into the surrounding neighborhood and larger environment. And it becomes toxic before being applied to fields.</a:t>
            </a:r>
          </a:p>
          <a:p>
            <a:pPr marL="800100" lvl="1" indent="-342900">
              <a:buFont typeface="Arial" charset="0"/>
              <a:buChar char="•"/>
            </a:pPr>
            <a:r>
              <a:rPr lang="en-US" sz="1800"/>
              <a:t>For thousands of years, manure used to be deposited directly to the land by animals, or frequently spread by farmers.  It broke down into its constituent parts within three days.</a:t>
            </a:r>
          </a:p>
          <a:p>
            <a:pPr marL="800100" lvl="1" indent="-342900">
              <a:buFont typeface="Arial" charset="0"/>
              <a:buChar char="•"/>
            </a:pPr>
            <a:endParaRPr lang="en-US" sz="1800"/>
          </a:p>
          <a:p>
            <a:pPr marL="800100" lvl="1" indent="-342900">
              <a:buFont typeface="Arial" charset="0"/>
              <a:buChar char="•"/>
            </a:pPr>
            <a:r>
              <a:rPr lang="en-US" sz="1800"/>
              <a:t>Relative pollution numbers:</a:t>
            </a:r>
          </a:p>
          <a:p>
            <a:pPr marL="800100" lvl="1" indent="-342900"/>
            <a:r>
              <a:rPr lang="en-US" sz="1800"/>
              <a:t>			       </a:t>
            </a:r>
            <a:r>
              <a:rPr lang="en-US" sz="1400">
                <a:solidFill>
                  <a:schemeClr val="tx2"/>
                </a:solidFill>
              </a:rPr>
              <a:t>Treated Human Waste</a:t>
            </a:r>
            <a:r>
              <a:rPr lang="en-US" sz="1800">
                <a:solidFill>
                  <a:schemeClr val="tx2"/>
                </a:solidFill>
              </a:rPr>
              <a:t>    </a:t>
            </a:r>
            <a:r>
              <a:rPr lang="en-US" sz="1400" b="1">
                <a:solidFill>
                  <a:schemeClr val="tx2"/>
                </a:solidFill>
              </a:rPr>
              <a:t>Raw Human Waste     Confinement Waste</a:t>
            </a:r>
            <a:endParaRPr lang="en-US" sz="1400" b="1"/>
          </a:p>
          <a:p>
            <a:pPr marL="800100" lvl="1" indent="-342900"/>
            <a:r>
              <a:rPr lang="en-US" sz="1400"/>
              <a:t>	</a:t>
            </a:r>
            <a:r>
              <a:rPr lang="en-US" sz="1400" b="1">
                <a:solidFill>
                  <a:schemeClr val="tx2"/>
                </a:solidFill>
              </a:rPr>
              <a:t>CBOD</a:t>
            </a:r>
            <a:r>
              <a:rPr lang="en-US" sz="1400"/>
              <a:t>		         25		         200		        1000</a:t>
            </a:r>
          </a:p>
          <a:p>
            <a:pPr marL="800100" lvl="1" indent="-342900"/>
            <a:r>
              <a:rPr lang="en-US" sz="1800"/>
              <a:t>	</a:t>
            </a:r>
            <a:r>
              <a:rPr lang="en-US" sz="1400" b="1">
                <a:solidFill>
                  <a:schemeClr val="tx2"/>
                </a:solidFill>
              </a:rPr>
              <a:t>TSS</a:t>
            </a:r>
            <a:r>
              <a:rPr lang="en-US" sz="1400"/>
              <a:t>		         30		         200		        1000+</a:t>
            </a:r>
          </a:p>
          <a:p>
            <a:pPr marL="800100" lvl="1" indent="-342900"/>
            <a:r>
              <a:rPr lang="en-US" sz="1400"/>
              <a:t>	</a:t>
            </a:r>
            <a:r>
              <a:rPr lang="en-US" sz="1400" b="1">
                <a:solidFill>
                  <a:schemeClr val="tx2"/>
                </a:solidFill>
              </a:rPr>
              <a:t>Ammonia/Nitrogen</a:t>
            </a:r>
            <a:r>
              <a:rPr lang="en-US" sz="1400"/>
              <a:t>	         1-5		       15-20	                         300-400</a:t>
            </a:r>
          </a:p>
          <a:p>
            <a:pPr marL="800100" lvl="1" indent="-342900"/>
            <a:endParaRPr lang="en-US" sz="1800"/>
          </a:p>
          <a:p>
            <a:pPr marL="800100" lvl="1" indent="-342900">
              <a:buFont typeface="Arial" charset="0"/>
              <a:buChar char="•"/>
            </a:pPr>
            <a:r>
              <a:rPr lang="en-US" sz="1800" b="1">
                <a:solidFill>
                  <a:schemeClr val="tx2"/>
                </a:solidFill>
              </a:rPr>
              <a:t>Because</a:t>
            </a:r>
            <a:r>
              <a:rPr lang="en-US" sz="1800"/>
              <a:t> hog manure is five times more polluting than human waste, and </a:t>
            </a:r>
            <a:r>
              <a:rPr lang="en-US" sz="1800" b="1">
                <a:solidFill>
                  <a:schemeClr val="tx2"/>
                </a:solidFill>
              </a:rPr>
              <a:t>because</a:t>
            </a:r>
            <a:r>
              <a:rPr lang="en-US" sz="1800"/>
              <a:t> we have ~10 million hogs at any one time being raised in the state, </a:t>
            </a:r>
            <a:r>
              <a:rPr lang="en-US" sz="1800" b="1">
                <a:solidFill>
                  <a:schemeClr val="tx2"/>
                </a:solidFill>
              </a:rPr>
              <a:t>it is like having 50 million people</a:t>
            </a:r>
            <a:r>
              <a:rPr lang="en-US" sz="1800"/>
              <a:t> in Iowa having their waste collected but not treated and spread directly onto the land.</a:t>
            </a:r>
          </a:p>
          <a:p>
            <a:pPr marL="800100" lvl="1" indent="-342900">
              <a:buFont typeface="Arial" charset="0"/>
              <a:buChar char="•"/>
            </a:pPr>
            <a:endParaRPr lang="en-US" sz="180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6251</TotalTime>
  <Words>1742</Words>
  <Application>Microsoft Macintosh PowerPoint</Application>
  <PresentationFormat>On-screen Show (4:3)</PresentationFormat>
  <Paragraphs>292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Times New Roman</vt:lpstr>
      <vt:lpstr>Wingdings</vt:lpstr>
      <vt:lpstr>Perspective</vt:lpstr>
      <vt:lpstr>     Bob Watson and Larry Stone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Common Myths</vt:lpstr>
      <vt:lpstr>Common Myths continued… </vt:lpstr>
      <vt:lpstr>Common Myths continued…</vt:lpstr>
      <vt:lpstr>PowerPoint Presentation</vt:lpstr>
      <vt:lpstr>PowerPoint Presentation</vt:lpstr>
      <vt:lpstr>Summary of toxicology for Hydrogen Sulfide</vt:lpstr>
      <vt:lpstr>Summary of toxicology for  Ammonia</vt:lpstr>
      <vt:lpstr>II. Rural Schools, Confinements and Poison Sewer Gases</vt:lpstr>
      <vt:lpstr>PowerPoint Presentation</vt:lpstr>
      <vt:lpstr>PowerPoint Presentation</vt:lpstr>
      <vt:lpstr>PowerPoint Presentation</vt:lpstr>
      <vt:lpstr>Op Ed: Fundamental Problems</vt:lpstr>
      <vt:lpstr> Op Ed: Fundamental Problems  Sept. 2010, by Bob Watson</vt:lpstr>
      <vt:lpstr>PowerPoint Presentation</vt:lpstr>
      <vt:lpstr>PowerPoint Presentation</vt:lpstr>
      <vt:lpstr>PowerPoint Presentation</vt:lpstr>
      <vt:lpstr>PowerPoint Presentation</vt:lpstr>
      <vt:lpstr>PowerPoint Presentation</vt:lpstr>
      <vt:lpstr> </vt:lpstr>
      <vt:lpstr>Op Ed Continued…</vt:lpstr>
      <vt:lpstr>Op Ed Continued…</vt:lpstr>
      <vt:lpstr>Op Ed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Confinement Technology Creates Unintended Consequences  Bob Watson</dc:title>
  <dc:creator>wobera01</dc:creator>
  <cp:lastModifiedBy>Dan Watson</cp:lastModifiedBy>
  <cp:revision>329</cp:revision>
  <dcterms:created xsi:type="dcterms:W3CDTF">2011-03-29T14:00:19Z</dcterms:created>
  <dcterms:modified xsi:type="dcterms:W3CDTF">2020-08-12T21:52:34Z</dcterms:modified>
</cp:coreProperties>
</file>